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8" r:id="rId6"/>
    <p:sldId id="267" r:id="rId7"/>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104" y="4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272" y="0"/>
            <a:ext cx="5794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8405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9E27F42-EEA2-4B36-8FB7-11D94B42E83A}" type="datetimeFigureOut">
              <a:rPr lang="de-DE" smtClean="0"/>
              <a:pPr/>
              <a:t>23.03.2014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234169F-A8F0-4CDE-8A51-1AAB28A48F4E}" type="slidenum">
              <a:rPr lang="de-DE" smtClean="0"/>
              <a:pPr/>
              <a:t>‹Nr.›</a:t>
            </a:fld>
            <a:endParaRPr lang="de-DE"/>
          </a:p>
        </p:txBody>
      </p:sp>
    </p:spTree>
    <p:extLst>
      <p:ext uri="{BB962C8B-B14F-4D97-AF65-F5344CB8AC3E}">
        <p14:creationId xmlns:p14="http://schemas.microsoft.com/office/powerpoint/2010/main" val="68495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9E27F42-EEA2-4B36-8FB7-11D94B42E83A}" type="datetimeFigureOut">
              <a:rPr lang="de-DE" smtClean="0"/>
              <a:pPr/>
              <a:t>23.03.2014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234169F-A8F0-4CDE-8A51-1AAB28A48F4E}" type="slidenum">
              <a:rPr lang="de-DE" smtClean="0"/>
              <a:pPr/>
              <a:t>‹Nr.›</a:t>
            </a:fld>
            <a:endParaRPr lang="de-DE"/>
          </a:p>
        </p:txBody>
      </p:sp>
    </p:spTree>
    <p:extLst>
      <p:ext uri="{BB962C8B-B14F-4D97-AF65-F5344CB8AC3E}">
        <p14:creationId xmlns:p14="http://schemas.microsoft.com/office/powerpoint/2010/main" val="2434902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9E27F42-EEA2-4B36-8FB7-11D94B42E83A}" type="datetimeFigureOut">
              <a:rPr lang="de-DE" smtClean="0"/>
              <a:pPr/>
              <a:t>23.03.2014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234169F-A8F0-4CDE-8A51-1AAB28A48F4E}" type="slidenum">
              <a:rPr lang="de-DE" smtClean="0"/>
              <a:pPr/>
              <a:t>‹Nr.›</a:t>
            </a:fld>
            <a:endParaRPr lang="de-DE"/>
          </a:p>
        </p:txBody>
      </p:sp>
    </p:spTree>
    <p:extLst>
      <p:ext uri="{BB962C8B-B14F-4D97-AF65-F5344CB8AC3E}">
        <p14:creationId xmlns:p14="http://schemas.microsoft.com/office/powerpoint/2010/main" val="1705834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29E27F42-EEA2-4B36-8FB7-11D94B42E83A}" type="datetimeFigureOut">
              <a:rPr lang="de-DE" smtClean="0"/>
              <a:pPr/>
              <a:t>23.03.2014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234169F-A8F0-4CDE-8A51-1AAB28A48F4E}" type="slidenum">
              <a:rPr lang="de-DE" smtClean="0"/>
              <a:pPr/>
              <a:t>‹Nr.›</a:t>
            </a:fld>
            <a:endParaRPr lang="de-DE"/>
          </a:p>
        </p:txBody>
      </p:sp>
    </p:spTree>
    <p:extLst>
      <p:ext uri="{BB962C8B-B14F-4D97-AF65-F5344CB8AC3E}">
        <p14:creationId xmlns:p14="http://schemas.microsoft.com/office/powerpoint/2010/main" val="84951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29E27F42-EEA2-4B36-8FB7-11D94B42E83A}" type="datetimeFigureOut">
              <a:rPr lang="de-DE" smtClean="0"/>
              <a:pPr/>
              <a:t>23.03.2014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234169F-A8F0-4CDE-8A51-1AAB28A48F4E}" type="slidenum">
              <a:rPr lang="de-DE" smtClean="0"/>
              <a:pPr/>
              <a:t>‹Nr.›</a:t>
            </a:fld>
            <a:endParaRPr lang="de-DE"/>
          </a:p>
        </p:txBody>
      </p:sp>
    </p:spTree>
    <p:extLst>
      <p:ext uri="{BB962C8B-B14F-4D97-AF65-F5344CB8AC3E}">
        <p14:creationId xmlns:p14="http://schemas.microsoft.com/office/powerpoint/2010/main" val="3735157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29E27F42-EEA2-4B36-8FB7-11D94B42E83A}" type="datetimeFigureOut">
              <a:rPr lang="de-DE" smtClean="0"/>
              <a:pPr/>
              <a:t>23.03.2014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C234169F-A8F0-4CDE-8A51-1AAB28A48F4E}" type="slidenum">
              <a:rPr lang="de-DE" smtClean="0"/>
              <a:pPr/>
              <a:t>‹Nr.›</a:t>
            </a:fld>
            <a:endParaRPr lang="de-DE"/>
          </a:p>
        </p:txBody>
      </p:sp>
    </p:spTree>
    <p:extLst>
      <p:ext uri="{BB962C8B-B14F-4D97-AF65-F5344CB8AC3E}">
        <p14:creationId xmlns:p14="http://schemas.microsoft.com/office/powerpoint/2010/main" val="3774763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29E27F42-EEA2-4B36-8FB7-11D94B42E83A}" type="datetimeFigureOut">
              <a:rPr lang="de-DE" smtClean="0"/>
              <a:pPr/>
              <a:t>23.03.2014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C234169F-A8F0-4CDE-8A51-1AAB28A48F4E}" type="slidenum">
              <a:rPr lang="de-DE" smtClean="0"/>
              <a:pPr/>
              <a:t>‹Nr.›</a:t>
            </a:fld>
            <a:endParaRPr lang="de-DE"/>
          </a:p>
        </p:txBody>
      </p:sp>
    </p:spTree>
    <p:extLst>
      <p:ext uri="{BB962C8B-B14F-4D97-AF65-F5344CB8AC3E}">
        <p14:creationId xmlns:p14="http://schemas.microsoft.com/office/powerpoint/2010/main" val="906842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9E27F42-EEA2-4B36-8FB7-11D94B42E83A}" type="datetimeFigureOut">
              <a:rPr lang="de-DE" smtClean="0"/>
              <a:pPr/>
              <a:t>23.03.2014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C234169F-A8F0-4CDE-8A51-1AAB28A48F4E}" type="slidenum">
              <a:rPr lang="de-DE" smtClean="0"/>
              <a:pPr/>
              <a:t>‹Nr.›</a:t>
            </a:fld>
            <a:endParaRPr lang="de-DE"/>
          </a:p>
        </p:txBody>
      </p:sp>
    </p:spTree>
    <p:extLst>
      <p:ext uri="{BB962C8B-B14F-4D97-AF65-F5344CB8AC3E}">
        <p14:creationId xmlns:p14="http://schemas.microsoft.com/office/powerpoint/2010/main" val="2334927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29E27F42-EEA2-4B36-8FB7-11D94B42E83A}" type="datetimeFigureOut">
              <a:rPr lang="de-DE" smtClean="0"/>
              <a:pPr/>
              <a:t>23.03.2014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234169F-A8F0-4CDE-8A51-1AAB28A48F4E}" type="slidenum">
              <a:rPr lang="de-DE" smtClean="0"/>
              <a:pPr/>
              <a:t>‹Nr.›</a:t>
            </a:fld>
            <a:endParaRPr lang="de-DE"/>
          </a:p>
        </p:txBody>
      </p:sp>
    </p:spTree>
    <p:extLst>
      <p:ext uri="{BB962C8B-B14F-4D97-AF65-F5344CB8AC3E}">
        <p14:creationId xmlns:p14="http://schemas.microsoft.com/office/powerpoint/2010/main" val="1116670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29E27F42-EEA2-4B36-8FB7-11D94B42E83A}" type="datetimeFigureOut">
              <a:rPr lang="de-DE" smtClean="0"/>
              <a:pPr/>
              <a:t>23.03.2014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234169F-A8F0-4CDE-8A51-1AAB28A48F4E}" type="slidenum">
              <a:rPr lang="de-DE" smtClean="0"/>
              <a:pPr/>
              <a:t>‹Nr.›</a:t>
            </a:fld>
            <a:endParaRPr lang="de-DE"/>
          </a:p>
        </p:txBody>
      </p:sp>
    </p:spTree>
    <p:extLst>
      <p:ext uri="{BB962C8B-B14F-4D97-AF65-F5344CB8AC3E}">
        <p14:creationId xmlns:p14="http://schemas.microsoft.com/office/powerpoint/2010/main" val="1724823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E27F42-EEA2-4B36-8FB7-11D94B42E83A}" type="datetimeFigureOut">
              <a:rPr lang="de-DE" smtClean="0"/>
              <a:pPr/>
              <a:t>23.03.2014</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34169F-A8F0-4CDE-8A51-1AAB28A48F4E}" type="slidenum">
              <a:rPr lang="de-DE" smtClean="0"/>
              <a:pPr/>
              <a:t>‹Nr.›</a:t>
            </a:fld>
            <a:endParaRPr lang="de-DE"/>
          </a:p>
        </p:txBody>
      </p:sp>
    </p:spTree>
    <p:extLst>
      <p:ext uri="{BB962C8B-B14F-4D97-AF65-F5344CB8AC3E}">
        <p14:creationId xmlns:p14="http://schemas.microsoft.com/office/powerpoint/2010/main" val="389990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wmf"/></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pixabay.com/de/papyrus-hieroglyphen-alt%C3%A4gyptisch-63004/"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6000" contrast="-14000"/>
                    </a14:imgEffect>
                  </a14:imgLayer>
                </a14:imgProps>
              </a:ext>
              <a:ext uri="{28A0092B-C50C-407E-A947-70E740481C1C}">
                <a14:useLocalDpi xmlns:a14="http://schemas.microsoft.com/office/drawing/2010/main" val="0"/>
              </a:ext>
            </a:extLst>
          </a:blip>
          <a:srcRect/>
          <a:stretch>
            <a:fillRect/>
          </a:stretch>
        </p:blipFill>
        <p:spPr bwMode="auto">
          <a:xfrm>
            <a:off x="0" y="0"/>
            <a:ext cx="9252520" cy="6888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8344" y="6144344"/>
            <a:ext cx="1171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4"/>
          <p:cNvSpPr txBox="1">
            <a:spLocks noChangeArrowheads="1"/>
          </p:cNvSpPr>
          <p:nvPr/>
        </p:nvSpPr>
        <p:spPr bwMode="auto">
          <a:xfrm>
            <a:off x="1115615" y="2807417"/>
            <a:ext cx="5051425" cy="333692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de-DE" altLang="de-DE" sz="2600" dirty="0" smtClean="0">
                <a:solidFill>
                  <a:schemeClr val="tx2">
                    <a:lumMod val="60000"/>
                    <a:lumOff val="40000"/>
                  </a:schemeClr>
                </a:solidFill>
                <a:latin typeface="Times New Roman" pitchFamily="18" charset="0"/>
              </a:rPr>
              <a:t>Ist es möglich, dass Papier mich trägt?</a:t>
            </a:r>
            <a:endParaRPr kumimoji="0" lang="de-DE" altLang="de-DE" sz="2600" b="0" i="0" u="none" strike="noStrike" cap="none" normalizeH="0" baseline="0" dirty="0" smtClean="0">
              <a:ln>
                <a:noFill/>
              </a:ln>
              <a:solidFill>
                <a:schemeClr val="tx2">
                  <a:lumMod val="60000"/>
                  <a:lumOff val="40000"/>
                </a:schemeClr>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de-DE" altLang="de-DE" sz="2600" b="0" i="0" u="none" strike="noStrike" cap="none" normalizeH="0" baseline="0" dirty="0" smtClean="0">
              <a:ln>
                <a:noFill/>
              </a:ln>
              <a:solidFill>
                <a:schemeClr val="tx2">
                  <a:lumMod val="60000"/>
                  <a:lumOff val="40000"/>
                </a:schemeClr>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de-DE" altLang="de-DE" sz="2600" b="0" i="0" u="none" strike="noStrike" cap="none" normalizeH="0" baseline="0" dirty="0" smtClean="0">
                <a:ln>
                  <a:noFill/>
                </a:ln>
                <a:solidFill>
                  <a:schemeClr val="tx2">
                    <a:lumMod val="60000"/>
                    <a:lumOff val="40000"/>
                  </a:schemeClr>
                </a:solidFill>
                <a:effectLst/>
                <a:latin typeface="Times New Roman" pitchFamily="18" charset="0"/>
              </a:rPr>
              <a:t>Fach: Technik</a:t>
            </a:r>
            <a:endParaRPr lang="de-DE" altLang="de-DE" sz="2600" dirty="0" smtClean="0">
              <a:solidFill>
                <a:schemeClr val="tx2">
                  <a:lumMod val="60000"/>
                  <a:lumOff val="40000"/>
                </a:schemeClr>
              </a:solidFill>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de-DE" altLang="de-DE" sz="2600" b="0" i="0" u="none" strike="noStrike" cap="none" normalizeH="0" baseline="0" dirty="0" smtClean="0">
              <a:ln>
                <a:noFill/>
              </a:ln>
              <a:solidFill>
                <a:schemeClr val="tx2">
                  <a:lumMod val="60000"/>
                  <a:lumOff val="40000"/>
                </a:schemeClr>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de-DE" altLang="de-DE" sz="2600" b="0" i="0" u="none" strike="noStrike" cap="none" normalizeH="0" baseline="0" dirty="0" smtClean="0">
                <a:ln>
                  <a:noFill/>
                </a:ln>
                <a:solidFill>
                  <a:schemeClr val="tx2">
                    <a:lumMod val="60000"/>
                    <a:lumOff val="40000"/>
                  </a:schemeClr>
                </a:solidFill>
                <a:effectLst/>
                <a:latin typeface="Times New Roman" pitchFamily="18" charset="0"/>
              </a:rPr>
              <a:t>Jahrgangstufe:  8./9.</a:t>
            </a:r>
            <a:endParaRPr kumimoji="0" lang="de-DE" altLang="de-DE" sz="1800" b="0" i="0" u="none" strike="noStrike" cap="none" normalizeH="0" baseline="0" dirty="0" smtClean="0">
              <a:ln>
                <a:noFill/>
              </a:ln>
              <a:solidFill>
                <a:schemeClr val="tx2">
                  <a:lumMod val="60000"/>
                  <a:lumOff val="40000"/>
                </a:schemeClr>
              </a:solidFill>
              <a:effectLst/>
              <a:latin typeface="Arial" pitchFamily="34" charset="0"/>
            </a:endParaRPr>
          </a:p>
        </p:txBody>
      </p:sp>
      <p:sp>
        <p:nvSpPr>
          <p:cNvPr id="2" name="Rechteck 1"/>
          <p:cNvSpPr/>
          <p:nvPr/>
        </p:nvSpPr>
        <p:spPr>
          <a:xfrm>
            <a:off x="1115616" y="6144343"/>
            <a:ext cx="1767215" cy="307777"/>
          </a:xfrm>
          <a:prstGeom prst="rect">
            <a:avLst/>
          </a:prstGeom>
        </p:spPr>
        <p:txBody>
          <a:bodyPr wrap="none">
            <a:spAutoFit/>
          </a:bodyPr>
          <a:lstStyle/>
          <a:p>
            <a:r>
              <a:rPr lang="de-DE" sz="1400" dirty="0" smtClean="0">
                <a:solidFill>
                  <a:schemeClr val="tx2">
                    <a:lumMod val="60000"/>
                    <a:lumOff val="40000"/>
                  </a:schemeClr>
                </a:solidFill>
                <a:latin typeface="Times New Roman" panose="02020603050405020304" pitchFamily="18" charset="0"/>
                <a:cs typeface="Times New Roman" panose="02020603050405020304" pitchFamily="18" charset="0"/>
              </a:rPr>
              <a:t>Autorin: </a:t>
            </a:r>
            <a:r>
              <a:rPr lang="de-DE" sz="1400" dirty="0" err="1" smtClean="0">
                <a:solidFill>
                  <a:schemeClr val="tx2">
                    <a:lumMod val="60000"/>
                    <a:lumOff val="40000"/>
                  </a:schemeClr>
                </a:solidFill>
                <a:latin typeface="Times New Roman" panose="02020603050405020304" pitchFamily="18" charset="0"/>
                <a:cs typeface="Times New Roman" panose="02020603050405020304" pitchFamily="18" charset="0"/>
              </a:rPr>
              <a:t>Desirée</a:t>
            </a:r>
            <a:r>
              <a:rPr lang="de-DE" sz="1400"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de-DE" sz="1400" dirty="0" err="1" smtClean="0">
                <a:solidFill>
                  <a:schemeClr val="tx2">
                    <a:lumMod val="60000"/>
                    <a:lumOff val="40000"/>
                  </a:schemeClr>
                </a:solidFill>
                <a:latin typeface="Times New Roman" panose="02020603050405020304" pitchFamily="18" charset="0"/>
                <a:cs typeface="Times New Roman" panose="02020603050405020304" pitchFamily="18" charset="0"/>
              </a:rPr>
              <a:t>Vick</a:t>
            </a:r>
            <a:endParaRPr lang="de-DE" sz="1400"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5158" y="6006873"/>
            <a:ext cx="2163763"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26972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ext uri="{D42A27DB-BD31-4B8C-83A1-F6EECF244321}">
                <p14:modId xmlns:p14="http://schemas.microsoft.com/office/powerpoint/2010/main" val="2053003725"/>
              </p:ext>
            </p:extLst>
          </p:nvPr>
        </p:nvGraphicFramePr>
        <p:xfrm>
          <a:off x="1043608" y="4077072"/>
          <a:ext cx="7780245" cy="2448272"/>
        </p:xfrm>
        <a:graphic>
          <a:graphicData uri="http://schemas.openxmlformats.org/drawingml/2006/table">
            <a:tbl>
              <a:tblPr firstRow="1" firstCol="1" bandRow="1"/>
              <a:tblGrid>
                <a:gridCol w="1872208"/>
                <a:gridCol w="5908037"/>
              </a:tblGrid>
              <a:tr h="2448272">
                <a:tc>
                  <a:txBody>
                    <a:bodyPr/>
                    <a:lstStyle/>
                    <a:p>
                      <a:pPr algn="just">
                        <a:lnSpc>
                          <a:spcPct val="115000"/>
                        </a:lnSpc>
                        <a:spcAft>
                          <a:spcPts val="1000"/>
                        </a:spcAft>
                      </a:pPr>
                      <a:r>
                        <a:rPr lang="de-DE" sz="700" dirty="0">
                          <a:effectLst/>
                          <a:latin typeface="Times New Roman" panose="02020603050405020304" pitchFamily="18" charset="0"/>
                          <a:ea typeface="Calibri"/>
                          <a:cs typeface="Times New Roman" panose="02020603050405020304" pitchFamily="18" charset="0"/>
                        </a:rPr>
                        <a:t> </a:t>
                      </a:r>
                      <a:endParaRPr lang="de-DE" sz="1800" b="1" dirty="0">
                        <a:effectLst/>
                        <a:latin typeface="Times New Roman" panose="02020603050405020304" pitchFamily="18" charset="0"/>
                        <a:ea typeface="Calibri"/>
                        <a:cs typeface="Times New Roman" panose="02020603050405020304" pitchFamily="18" charset="0"/>
                      </a:endParaRPr>
                    </a:p>
                    <a:p>
                      <a:pPr algn="just">
                        <a:lnSpc>
                          <a:spcPct val="115000"/>
                        </a:lnSpc>
                        <a:spcAft>
                          <a:spcPts val="1000"/>
                        </a:spcAft>
                      </a:pPr>
                      <a:r>
                        <a:rPr lang="de-DE" sz="1800" b="1" dirty="0">
                          <a:effectLst/>
                          <a:latin typeface="Times New Roman" panose="02020603050405020304" pitchFamily="18" charset="0"/>
                          <a:ea typeface="Calibri"/>
                          <a:cs typeface="Times New Roman" panose="02020603050405020304" pitchFamily="18" charset="0"/>
                        </a:rPr>
                        <a:t>Handlungsanlass</a:t>
                      </a:r>
                    </a:p>
                    <a:p>
                      <a:pPr algn="just">
                        <a:lnSpc>
                          <a:spcPct val="115000"/>
                        </a:lnSpc>
                        <a:spcAft>
                          <a:spcPts val="1000"/>
                        </a:spcAft>
                      </a:pPr>
                      <a:r>
                        <a:rPr lang="de-DE" sz="700" dirty="0">
                          <a:effectLst/>
                          <a:latin typeface="Times New Roman" panose="02020603050405020304" pitchFamily="18" charset="0"/>
                          <a:ea typeface="Calibri"/>
                          <a:cs typeface="Times New Roman" panose="02020603050405020304" pitchFamily="18" charset="0"/>
                        </a:rPr>
                        <a:t> </a:t>
                      </a:r>
                    </a:p>
                    <a:p>
                      <a:pPr algn="just">
                        <a:lnSpc>
                          <a:spcPct val="115000"/>
                        </a:lnSpc>
                        <a:spcAft>
                          <a:spcPts val="1000"/>
                        </a:spcAft>
                      </a:pPr>
                      <a:r>
                        <a:rPr lang="de-DE" sz="700" dirty="0">
                          <a:effectLst/>
                          <a:latin typeface="Times New Roman" panose="02020603050405020304" pitchFamily="18" charset="0"/>
                          <a:ea typeface="Calibri"/>
                          <a:cs typeface="Times New Roman" panose="02020603050405020304" pitchFamily="18" charset="0"/>
                        </a:rPr>
                        <a:t> </a:t>
                      </a:r>
                    </a:p>
                    <a:p>
                      <a:pPr algn="just">
                        <a:lnSpc>
                          <a:spcPct val="115000"/>
                        </a:lnSpc>
                        <a:spcAft>
                          <a:spcPts val="1000"/>
                        </a:spcAft>
                      </a:pPr>
                      <a:r>
                        <a:rPr lang="de-DE" sz="700" dirty="0">
                          <a:effectLst/>
                          <a:latin typeface="Times New Roman" panose="02020603050405020304" pitchFamily="18" charset="0"/>
                          <a:ea typeface="Calibri"/>
                          <a:cs typeface="Times New Roman" panose="02020603050405020304" pitchFamily="18" charset="0"/>
                        </a:rPr>
                        <a:t> </a:t>
                      </a:r>
                    </a:p>
                    <a:p>
                      <a:pPr algn="just">
                        <a:lnSpc>
                          <a:spcPct val="115000"/>
                        </a:lnSpc>
                        <a:spcAft>
                          <a:spcPts val="1000"/>
                        </a:spcAft>
                      </a:pPr>
                      <a:r>
                        <a:rPr lang="de-DE" sz="700" dirty="0">
                          <a:effectLst/>
                          <a:latin typeface="Times New Roman" panose="02020603050405020304" pitchFamily="18" charset="0"/>
                          <a:ea typeface="Calibri"/>
                          <a:cs typeface="Times New Roman" panose="02020603050405020304" pitchFamily="18" charset="0"/>
                        </a:rPr>
                        <a:t> </a:t>
                      </a:r>
                    </a:p>
                    <a:p>
                      <a:pPr algn="just">
                        <a:lnSpc>
                          <a:spcPct val="115000"/>
                        </a:lnSpc>
                        <a:spcAft>
                          <a:spcPts val="1000"/>
                        </a:spcAft>
                      </a:pPr>
                      <a:r>
                        <a:rPr lang="de-DE" sz="700" dirty="0">
                          <a:effectLst/>
                          <a:latin typeface="Times New Roman" panose="02020603050405020304" pitchFamily="18" charset="0"/>
                          <a:ea typeface="Calibri"/>
                          <a:cs typeface="Times New Roman" panose="02020603050405020304" pitchFamily="18" charset="0"/>
                        </a:rPr>
                        <a:t> </a:t>
                      </a:r>
                    </a:p>
                  </a:txBody>
                  <a:tcPr marL="40750" marR="40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a:lnSpc>
                          <a:spcPct val="115000"/>
                        </a:lnSpc>
                        <a:spcAft>
                          <a:spcPts val="1000"/>
                        </a:spcAft>
                      </a:pPr>
                      <a:r>
                        <a:rPr lang="de-DE" sz="1800" kern="1200" dirty="0" smtClean="0">
                          <a:solidFill>
                            <a:schemeClr val="tx1"/>
                          </a:solidFill>
                          <a:latin typeface="Times New Roman" pitchFamily="18" charset="0"/>
                          <a:ea typeface="+mn-ea"/>
                          <a:cs typeface="Times New Roman" pitchFamily="18" charset="0"/>
                        </a:rPr>
                        <a:t>In der Projektwoche an eurer Schule sollt ihr die jüngeren Kinder betreuen und mit ihnen Stelzen aus Pappe bauen. Um eine richtige Bastelanleitung erstellen zu können, müsst ihr herausfinden, welche Form die Stelzen idealerweise haben sollten, damit sie nicht zusammenknicken. Die Höhe ist aus Sicherheitsgründen mit 10 cm </a:t>
                      </a:r>
                      <a:r>
                        <a:rPr lang="de-DE" sz="1800" kern="1200" dirty="0" smtClean="0">
                          <a:solidFill>
                            <a:schemeClr val="tx1"/>
                          </a:solidFill>
                          <a:latin typeface="Times New Roman" pitchFamily="18" charset="0"/>
                          <a:ea typeface="+mn-ea"/>
                          <a:cs typeface="Times New Roman" pitchFamily="18" charset="0"/>
                        </a:rPr>
                        <a:t>festgelegt</a:t>
                      </a:r>
                      <a:r>
                        <a:rPr lang="de-DE" sz="1800" kern="1200" dirty="0" smtClean="0">
                          <a:solidFill>
                            <a:schemeClr val="tx1"/>
                          </a:solidFill>
                          <a:latin typeface="+mn-lt"/>
                          <a:ea typeface="+mn-ea"/>
                          <a:cs typeface="+mn-cs"/>
                        </a:rPr>
                        <a:t>.</a:t>
                      </a:r>
                      <a:endParaRPr lang="de-DE" sz="1800" kern="1200" dirty="0">
                        <a:solidFill>
                          <a:schemeClr val="tx1"/>
                        </a:solidFill>
                        <a:effectLst/>
                        <a:latin typeface="Times New Roman" panose="02020603050405020304" pitchFamily="18" charset="0"/>
                        <a:ea typeface="+mn-ea"/>
                        <a:cs typeface="Times New Roman" panose="02020603050405020304" pitchFamily="18" charset="0"/>
                      </a:endParaRPr>
                    </a:p>
                  </a:txBody>
                  <a:tcPr marL="40750" marR="40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404664"/>
            <a:ext cx="2268252" cy="3546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38315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ext uri="{D42A27DB-BD31-4B8C-83A1-F6EECF244321}">
                <p14:modId xmlns:p14="http://schemas.microsoft.com/office/powerpoint/2010/main" val="2316369898"/>
              </p:ext>
            </p:extLst>
          </p:nvPr>
        </p:nvGraphicFramePr>
        <p:xfrm>
          <a:off x="755576" y="332656"/>
          <a:ext cx="8136905" cy="5849307"/>
        </p:xfrm>
        <a:graphic>
          <a:graphicData uri="http://schemas.openxmlformats.org/drawingml/2006/table">
            <a:tbl>
              <a:tblPr firstRow="1" firstCol="1" bandRow="1"/>
              <a:tblGrid>
                <a:gridCol w="2025521"/>
                <a:gridCol w="6111384"/>
              </a:tblGrid>
              <a:tr h="1953336">
                <a:tc>
                  <a:txBody>
                    <a:bodyPr/>
                    <a:lstStyle/>
                    <a:p>
                      <a:pPr algn="just">
                        <a:lnSpc>
                          <a:spcPct val="115000"/>
                        </a:lnSpc>
                        <a:spcAft>
                          <a:spcPts val="1000"/>
                        </a:spcAft>
                      </a:pPr>
                      <a:endParaRPr lang="de-DE" sz="1800" dirty="0">
                        <a:effectLst/>
                        <a:latin typeface="Calibri"/>
                        <a:ea typeface="Calibri"/>
                        <a:cs typeface="Times New Roman"/>
                      </a:endParaRPr>
                    </a:p>
                  </a:txBody>
                  <a:tcPr marL="40750" marR="40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l" defTabSz="914400" rtl="0" eaLnBrk="1" latinLnBrk="0" hangingPunct="1">
                        <a:lnSpc>
                          <a:spcPct val="115000"/>
                        </a:lnSpc>
                        <a:spcAft>
                          <a:spcPts val="1000"/>
                        </a:spcAft>
                      </a:pPr>
                      <a:r>
                        <a:rPr lang="de-DE" sz="1800" kern="1200" dirty="0" smtClean="0">
                          <a:solidFill>
                            <a:schemeClr val="tx1"/>
                          </a:solidFill>
                          <a:latin typeface="Times New Roman" pitchFamily="18" charset="0"/>
                          <a:ea typeface="+mn-ea"/>
                          <a:cs typeface="Times New Roman" pitchFamily="18" charset="0"/>
                        </a:rPr>
                        <a:t>Findet euch in Gruppen zusammen und führt die Versuche </a:t>
                      </a:r>
                      <a:r>
                        <a:rPr lang="de-DE" sz="1800" kern="1200" dirty="0" smtClean="0">
                          <a:solidFill>
                            <a:schemeClr val="tx1"/>
                          </a:solidFill>
                          <a:latin typeface="Times New Roman" pitchFamily="18" charset="0"/>
                          <a:ea typeface="+mn-ea"/>
                          <a:cs typeface="Times New Roman" pitchFamily="18" charset="0"/>
                        </a:rPr>
                        <a:t>durch, </a:t>
                      </a:r>
                      <a:r>
                        <a:rPr lang="de-DE" sz="1800" kern="1200" dirty="0" smtClean="0">
                          <a:solidFill>
                            <a:schemeClr val="tx1"/>
                          </a:solidFill>
                          <a:latin typeface="Times New Roman" pitchFamily="18" charset="0"/>
                          <a:ea typeface="+mn-ea"/>
                          <a:cs typeface="Times New Roman" pitchFamily="18" charset="0"/>
                        </a:rPr>
                        <a:t>die auf euren Arbeitsblättern erklärt sind. Vergleicht anschließend eure Ergebnisse und entscheidet euch </a:t>
                      </a:r>
                      <a:r>
                        <a:rPr lang="de-DE" sz="1800" kern="1200" dirty="0" smtClean="0">
                          <a:solidFill>
                            <a:schemeClr val="tx1"/>
                          </a:solidFill>
                          <a:latin typeface="Times New Roman" pitchFamily="18" charset="0"/>
                          <a:ea typeface="+mn-ea"/>
                          <a:cs typeface="Times New Roman" pitchFamily="18" charset="0"/>
                        </a:rPr>
                        <a:t>für </a:t>
                      </a:r>
                      <a:r>
                        <a:rPr lang="de-DE" sz="1800" kern="1200" dirty="0" smtClean="0">
                          <a:solidFill>
                            <a:schemeClr val="tx1"/>
                          </a:solidFill>
                          <a:latin typeface="Times New Roman" pitchFamily="18" charset="0"/>
                          <a:ea typeface="+mn-ea"/>
                          <a:cs typeface="Times New Roman" pitchFamily="18" charset="0"/>
                        </a:rPr>
                        <a:t>eine Bauform für die Stelzen!</a:t>
                      </a:r>
                      <a:endParaRPr lang="de-DE" sz="1800" kern="1200" dirty="0">
                        <a:solidFill>
                          <a:schemeClr val="tx1"/>
                        </a:solidFill>
                        <a:latin typeface="Times New Roman" pitchFamily="18" charset="0"/>
                        <a:ea typeface="+mn-ea"/>
                        <a:cs typeface="Times New Roman" pitchFamily="18" charset="0"/>
                      </a:endParaRPr>
                    </a:p>
                  </a:txBody>
                  <a:tcPr marL="40750" marR="40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95971">
                <a:tc>
                  <a:txBody>
                    <a:bodyPr/>
                    <a:lstStyle/>
                    <a:p>
                      <a:pPr algn="just">
                        <a:lnSpc>
                          <a:spcPct val="115000"/>
                        </a:lnSpc>
                        <a:spcAft>
                          <a:spcPts val="1000"/>
                        </a:spcAft>
                      </a:pPr>
                      <a:r>
                        <a:rPr lang="de-DE" sz="700" b="1" dirty="0">
                          <a:effectLst/>
                          <a:latin typeface="Times New Roman" pitchFamily="18" charset="0"/>
                          <a:ea typeface="Calibri"/>
                          <a:cs typeface="Times New Roman" pitchFamily="18" charset="0"/>
                        </a:rPr>
                        <a:t> </a:t>
                      </a:r>
                      <a:endParaRPr lang="de-DE" sz="700" dirty="0">
                        <a:effectLst/>
                        <a:latin typeface="Times New Roman" pitchFamily="18" charset="0"/>
                        <a:ea typeface="Calibri"/>
                        <a:cs typeface="Times New Roman" pitchFamily="18" charset="0"/>
                      </a:endParaRPr>
                    </a:p>
                    <a:p>
                      <a:pPr algn="just">
                        <a:lnSpc>
                          <a:spcPct val="115000"/>
                        </a:lnSpc>
                        <a:spcAft>
                          <a:spcPts val="1000"/>
                        </a:spcAft>
                      </a:pPr>
                      <a:r>
                        <a:rPr lang="de-DE" sz="1800" b="1" kern="1200" dirty="0">
                          <a:solidFill>
                            <a:schemeClr val="tx1"/>
                          </a:solidFill>
                          <a:effectLst/>
                          <a:latin typeface="Times New Roman" pitchFamily="18" charset="0"/>
                          <a:ea typeface="Calibri"/>
                          <a:cs typeface="Times New Roman" pitchFamily="18" charset="0"/>
                        </a:rPr>
                        <a:t>Materialvorgaben</a:t>
                      </a:r>
                    </a:p>
                  </a:txBody>
                  <a:tcPr marL="40750" marR="40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285750" lvl="0" indent="-285750">
                        <a:buFont typeface="Arial" panose="020B0604020202020204" pitchFamily="34" charset="0"/>
                        <a:buChar char="•"/>
                      </a:pPr>
                      <a:endParaRPr lang="de-DE" sz="1800" kern="1200" dirty="0" smtClean="0">
                        <a:solidFill>
                          <a:schemeClr val="tx1"/>
                        </a:solidFill>
                        <a:effectLst/>
                        <a:latin typeface="Times New Roman" pitchFamily="18" charset="0"/>
                        <a:ea typeface="+mn-ea"/>
                        <a:cs typeface="Times New Roman" pitchFamily="18" charset="0"/>
                      </a:endParaRPr>
                    </a:p>
                    <a:p>
                      <a:pPr algn="l">
                        <a:lnSpc>
                          <a:spcPct val="115000"/>
                        </a:lnSpc>
                        <a:spcAft>
                          <a:spcPts val="1000"/>
                        </a:spcAft>
                      </a:pPr>
                      <a:r>
                        <a:rPr lang="de-DE" sz="1800" kern="1200" dirty="0" smtClean="0">
                          <a:solidFill>
                            <a:schemeClr val="tx1"/>
                          </a:solidFill>
                          <a:latin typeface="Times New Roman" pitchFamily="18" charset="0"/>
                          <a:ea typeface="+mn-ea"/>
                          <a:cs typeface="Times New Roman" pitchFamily="18" charset="0"/>
                        </a:rPr>
                        <a:t>Informationsmaterial</a:t>
                      </a:r>
                      <a:r>
                        <a:rPr lang="de-DE" sz="1800" kern="1200" dirty="0" smtClean="0">
                          <a:solidFill>
                            <a:schemeClr val="tx1"/>
                          </a:solidFill>
                          <a:latin typeface="Times New Roman" pitchFamily="18" charset="0"/>
                          <a:ea typeface="+mn-ea"/>
                          <a:cs typeface="Times New Roman" pitchFamily="18" charset="0"/>
                        </a:rPr>
                        <a:t>: </a:t>
                      </a:r>
                    </a:p>
                    <a:p>
                      <a:pPr algn="l">
                        <a:lnSpc>
                          <a:spcPct val="115000"/>
                        </a:lnSpc>
                        <a:spcAft>
                          <a:spcPts val="1000"/>
                        </a:spcAft>
                      </a:pPr>
                      <a:r>
                        <a:rPr lang="de-DE" sz="1800" kern="1200" dirty="0" smtClean="0">
                          <a:solidFill>
                            <a:schemeClr val="tx1"/>
                          </a:solidFill>
                          <a:latin typeface="Times New Roman" pitchFamily="18" charset="0"/>
                          <a:ea typeface="+mn-ea"/>
                          <a:cs typeface="Times New Roman" pitchFamily="18" charset="0"/>
                        </a:rPr>
                        <a:t>Informationstext und entsprechende Arbeitsmaterialien (siehe AB)</a:t>
                      </a:r>
                      <a:endParaRPr lang="de-DE" sz="1800" kern="1200" dirty="0" smtClean="0">
                        <a:solidFill>
                          <a:schemeClr val="tx1"/>
                        </a:solidFill>
                        <a:effectLst/>
                        <a:latin typeface="Times New Roman" pitchFamily="18" charset="0"/>
                        <a:ea typeface="+mn-ea"/>
                        <a:cs typeface="Times New Roman" pitchFamily="18" charset="0"/>
                      </a:endParaRPr>
                    </a:p>
                  </a:txBody>
                  <a:tcPr marL="40750" marR="40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074" name="Picture 2" descr="MC90025252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976" y="571480"/>
            <a:ext cx="1085850" cy="1209675"/>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1" descr="MC90025251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3068960"/>
            <a:ext cx="914400" cy="1057275"/>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928662" y="1928802"/>
            <a:ext cx="1785950" cy="369332"/>
          </a:xfrm>
          <a:prstGeom prst="rect">
            <a:avLst/>
          </a:prstGeom>
          <a:noFill/>
        </p:spPr>
        <p:txBody>
          <a:bodyPr wrap="square" rtlCol="0">
            <a:spAutoFit/>
          </a:bodyPr>
          <a:lstStyle/>
          <a:p>
            <a:r>
              <a:rPr lang="de-DE" b="1" dirty="0" smtClean="0">
                <a:latin typeface="Times New Roman" pitchFamily="18" charset="0"/>
                <a:cs typeface="Times New Roman" pitchFamily="18" charset="0"/>
              </a:rPr>
              <a:t>Arbeitsauftrag</a:t>
            </a:r>
            <a:endParaRPr lang="de-DE" b="1" dirty="0">
              <a:latin typeface="Times New Roman" pitchFamily="18" charset="0"/>
              <a:cs typeface="Times New Roman" pitchFamily="18" charset="0"/>
            </a:endParaRPr>
          </a:p>
        </p:txBody>
      </p:sp>
    </p:spTree>
    <p:extLst>
      <p:ext uri="{BB962C8B-B14F-4D97-AF65-F5344CB8AC3E}">
        <p14:creationId xmlns:p14="http://schemas.microsoft.com/office/powerpoint/2010/main" val="21476041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ext uri="{D42A27DB-BD31-4B8C-83A1-F6EECF244321}">
                <p14:modId xmlns:p14="http://schemas.microsoft.com/office/powerpoint/2010/main" val="2774984117"/>
              </p:ext>
            </p:extLst>
          </p:nvPr>
        </p:nvGraphicFramePr>
        <p:xfrm>
          <a:off x="574846" y="0"/>
          <a:ext cx="8533658" cy="360040"/>
        </p:xfrm>
        <a:graphic>
          <a:graphicData uri="http://schemas.openxmlformats.org/drawingml/2006/table">
            <a:tbl>
              <a:tblPr firstRow="1" firstCol="1" bandRow="1"/>
              <a:tblGrid>
                <a:gridCol w="2070541"/>
                <a:gridCol w="6463117"/>
              </a:tblGrid>
              <a:tr h="360040">
                <a:tc>
                  <a:txBody>
                    <a:bodyPr/>
                    <a:lstStyle/>
                    <a:p>
                      <a:pPr algn="l">
                        <a:lnSpc>
                          <a:spcPct val="115000"/>
                        </a:lnSpc>
                        <a:spcAft>
                          <a:spcPts val="1000"/>
                        </a:spcAft>
                      </a:pPr>
                      <a:r>
                        <a:rPr lang="de-DE" sz="700" dirty="0">
                          <a:effectLst/>
                          <a:latin typeface="Times New Roman"/>
                          <a:ea typeface="Calibri"/>
                          <a:cs typeface="Times New Roman"/>
                        </a:rPr>
                        <a:t> </a:t>
                      </a:r>
                      <a:r>
                        <a:rPr lang="de-DE" sz="1400" dirty="0" smtClean="0">
                          <a:effectLst/>
                          <a:latin typeface="Times New Roman"/>
                          <a:ea typeface="Calibri"/>
                          <a:cs typeface="Times New Roman"/>
                        </a:rPr>
                        <a:t>Informationsmaterialien-1</a:t>
                      </a:r>
                      <a:endParaRPr lang="de-DE" sz="700" dirty="0">
                        <a:effectLst/>
                        <a:latin typeface="Calibri"/>
                        <a:ea typeface="Calibri"/>
                        <a:cs typeface="Times New Roman"/>
                      </a:endParaRPr>
                    </a:p>
                  </a:txBody>
                  <a:tcPr marL="40750" marR="40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7FF"/>
                    </a:solidFill>
                  </a:tcPr>
                </a:tc>
                <a:tc>
                  <a:txBody>
                    <a:bodyPr/>
                    <a:lstStyle/>
                    <a:p>
                      <a:pPr algn="just">
                        <a:lnSpc>
                          <a:spcPct val="115000"/>
                        </a:lnSpc>
                        <a:spcAft>
                          <a:spcPts val="1000"/>
                        </a:spcAft>
                      </a:pPr>
                      <a:r>
                        <a:rPr lang="de-DE" sz="700" dirty="0">
                          <a:effectLst/>
                          <a:latin typeface="Times New Roman"/>
                          <a:ea typeface="Calibri"/>
                          <a:cs typeface="Times New Roman"/>
                        </a:rPr>
                        <a:t> </a:t>
                      </a:r>
                      <a:r>
                        <a:rPr lang="de-DE" sz="1400" dirty="0" smtClean="0">
                          <a:effectLst/>
                          <a:latin typeface="Times New Roman"/>
                          <a:ea typeface="Calibri"/>
                          <a:cs typeface="Times New Roman"/>
                        </a:rPr>
                        <a:t>Papier</a:t>
                      </a:r>
                      <a:endParaRPr lang="de-DE" sz="1400" dirty="0">
                        <a:effectLst/>
                        <a:latin typeface="Calibri"/>
                        <a:ea typeface="Calibri"/>
                        <a:cs typeface="Times New Roman"/>
                      </a:endParaRPr>
                    </a:p>
                  </a:txBody>
                  <a:tcPr marL="40750" marR="40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1" name="Rectangle 5"/>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8"/>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10"/>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Textfeld 22"/>
          <p:cNvSpPr txBox="1"/>
          <p:nvPr/>
        </p:nvSpPr>
        <p:spPr>
          <a:xfrm>
            <a:off x="1071538" y="857232"/>
            <a:ext cx="7143800" cy="5078313"/>
          </a:xfrm>
          <a:prstGeom prst="rect">
            <a:avLst/>
          </a:prstGeom>
          <a:noFill/>
        </p:spPr>
        <p:txBody>
          <a:bodyPr wrap="square" rtlCol="0">
            <a:spAutoFit/>
          </a:bodyPr>
          <a:lstStyle/>
          <a:p>
            <a:r>
              <a:rPr lang="de-DE" dirty="0" smtClean="0">
                <a:latin typeface="Times New Roman" pitchFamily="18" charset="0"/>
                <a:cs typeface="Times New Roman" pitchFamily="18" charset="0"/>
              </a:rPr>
              <a:t>Das </a:t>
            </a:r>
            <a:r>
              <a:rPr lang="de-DE" dirty="0" smtClean="0">
                <a:latin typeface="Times New Roman" pitchFamily="18" charset="0"/>
                <a:cs typeface="Times New Roman" pitchFamily="18" charset="0"/>
              </a:rPr>
              <a:t>Wort Papier stammt von dem lateinischen Wort Papyrus ab und beschreibt einen flächigen </a:t>
            </a:r>
            <a:r>
              <a:rPr lang="de-DE" dirty="0" smtClean="0">
                <a:latin typeface="Times New Roman" pitchFamily="18" charset="0"/>
                <a:cs typeface="Times New Roman" pitchFamily="18" charset="0"/>
              </a:rPr>
              <a:t>Stoff, </a:t>
            </a:r>
            <a:r>
              <a:rPr lang="de-DE" dirty="0" smtClean="0">
                <a:latin typeface="Times New Roman" pitchFamily="18" charset="0"/>
                <a:cs typeface="Times New Roman" pitchFamily="18" charset="0"/>
              </a:rPr>
              <a:t>der meist aus natürlichen Fasern besteht. Durch Entwässerung wird Papier auf einem Sieb gebildet. </a:t>
            </a:r>
            <a:br>
              <a:rPr lang="de-DE" dirty="0" smtClean="0">
                <a:latin typeface="Times New Roman" pitchFamily="18" charset="0"/>
                <a:cs typeface="Times New Roman" pitchFamily="18" charset="0"/>
              </a:rPr>
            </a:br>
            <a:r>
              <a:rPr lang="de-DE" dirty="0" smtClean="0">
                <a:latin typeface="Times New Roman" pitchFamily="18" charset="0"/>
                <a:cs typeface="Times New Roman" pitchFamily="18" charset="0"/>
              </a:rPr>
              <a:t>Das erste Papier konnte 105 n. Chr. </a:t>
            </a:r>
            <a:r>
              <a:rPr lang="de-DE" dirty="0" smtClean="0">
                <a:latin typeface="Times New Roman" pitchFamily="18" charset="0"/>
                <a:cs typeface="Times New Roman" pitchFamily="18" charset="0"/>
              </a:rPr>
              <a:t>in </a:t>
            </a:r>
            <a:r>
              <a:rPr lang="de-DE" dirty="0" smtClean="0">
                <a:latin typeface="Times New Roman" pitchFamily="18" charset="0"/>
                <a:cs typeface="Times New Roman" pitchFamily="18" charset="0"/>
              </a:rPr>
              <a:t>China hergestellt </a:t>
            </a:r>
            <a:r>
              <a:rPr lang="de-DE" dirty="0" smtClean="0">
                <a:latin typeface="Times New Roman" pitchFamily="18" charset="0"/>
                <a:cs typeface="Times New Roman" pitchFamily="18" charset="0"/>
              </a:rPr>
              <a:t>werden. </a:t>
            </a:r>
            <a:r>
              <a:rPr lang="de-DE" dirty="0" smtClean="0">
                <a:latin typeface="Times New Roman" pitchFamily="18" charset="0"/>
                <a:cs typeface="Times New Roman" pitchFamily="18" charset="0"/>
              </a:rPr>
              <a:t>651 n. </a:t>
            </a:r>
            <a:r>
              <a:rPr lang="de-DE" dirty="0" smtClean="0">
                <a:latin typeface="Times New Roman" pitchFamily="18" charset="0"/>
                <a:cs typeface="Times New Roman" pitchFamily="18" charset="0"/>
              </a:rPr>
              <a:t>Chr. </a:t>
            </a:r>
            <a:r>
              <a:rPr lang="de-DE" dirty="0" smtClean="0">
                <a:latin typeface="Times New Roman" pitchFamily="18" charset="0"/>
                <a:cs typeface="Times New Roman" pitchFamily="18" charset="0"/>
              </a:rPr>
              <a:t>erreichte es auch </a:t>
            </a:r>
            <a:r>
              <a:rPr lang="de-DE" dirty="0" smtClean="0">
                <a:latin typeface="Times New Roman" pitchFamily="18" charset="0"/>
                <a:cs typeface="Times New Roman" pitchFamily="18" charset="0"/>
              </a:rPr>
              <a:t>den europäischen </a:t>
            </a:r>
            <a:r>
              <a:rPr lang="de-DE" dirty="0" smtClean="0">
                <a:latin typeface="Times New Roman" pitchFamily="18" charset="0"/>
                <a:cs typeface="Times New Roman" pitchFamily="18" charset="0"/>
              </a:rPr>
              <a:t>Raum. Papier besteht im wesentlichen aus drei Bestandteilen: Altpapier, Zellstoff (</a:t>
            </a:r>
            <a:r>
              <a:rPr lang="de-DE" dirty="0" smtClean="0">
                <a:latin typeface="Times New Roman" pitchFamily="18" charset="0"/>
                <a:cs typeface="Times New Roman" pitchFamily="18" charset="0"/>
              </a:rPr>
              <a:t>Cellulose, </a:t>
            </a:r>
            <a:r>
              <a:rPr lang="de-DE" dirty="0" smtClean="0">
                <a:latin typeface="Times New Roman" pitchFamily="18" charset="0"/>
                <a:cs typeface="Times New Roman" pitchFamily="18" charset="0"/>
              </a:rPr>
              <a:t>die aus </a:t>
            </a:r>
            <a:r>
              <a:rPr lang="de-DE" dirty="0" smtClean="0">
                <a:latin typeface="Times New Roman" pitchFamily="18" charset="0"/>
                <a:cs typeface="Times New Roman" pitchFamily="18" charset="0"/>
              </a:rPr>
              <a:t>Holz-schnitzeln </a:t>
            </a:r>
            <a:r>
              <a:rPr lang="de-DE" dirty="0" smtClean="0">
                <a:latin typeface="Times New Roman" pitchFamily="18" charset="0"/>
                <a:cs typeface="Times New Roman" pitchFamily="18" charset="0"/>
              </a:rPr>
              <a:t>gewonnen wird, denen Lignin entzogen wurde) und Holzstoff (gehackte und </a:t>
            </a:r>
            <a:r>
              <a:rPr lang="de-DE" dirty="0" smtClean="0">
                <a:latin typeface="Times New Roman" pitchFamily="18" charset="0"/>
                <a:cs typeface="Times New Roman" pitchFamily="18" charset="0"/>
              </a:rPr>
              <a:t>gemahlene, </a:t>
            </a:r>
            <a:r>
              <a:rPr lang="de-DE" dirty="0" smtClean="0">
                <a:latin typeface="Times New Roman" pitchFamily="18" charset="0"/>
                <a:cs typeface="Times New Roman" pitchFamily="18" charset="0"/>
              </a:rPr>
              <a:t>gebleichte, eingedickte Holzprügel</a:t>
            </a:r>
            <a:r>
              <a:rPr lang="de-DE" dirty="0" smtClean="0">
                <a:latin typeface="Times New Roman" pitchFamily="18" charset="0"/>
                <a:cs typeface="Times New Roman" pitchFamily="18" charset="0"/>
              </a:rPr>
              <a:t>). Zusätzlich </a:t>
            </a:r>
            <a:r>
              <a:rPr lang="de-DE" dirty="0" smtClean="0">
                <a:latin typeface="Times New Roman" pitchFamily="18" charset="0"/>
                <a:cs typeface="Times New Roman" pitchFamily="18" charset="0"/>
              </a:rPr>
              <a:t>werden Füll- und Hilfsstoffe (z</a:t>
            </a:r>
            <a:r>
              <a:rPr lang="de-DE" dirty="0" smtClean="0">
                <a:latin typeface="Times New Roman" pitchFamily="18" charset="0"/>
                <a:cs typeface="Times New Roman" pitchFamily="18" charset="0"/>
              </a:rPr>
              <a:t>. B. </a:t>
            </a:r>
            <a:r>
              <a:rPr lang="de-DE" dirty="0" smtClean="0">
                <a:latin typeface="Times New Roman" pitchFamily="18" charset="0"/>
                <a:cs typeface="Times New Roman" pitchFamily="18" charset="0"/>
              </a:rPr>
              <a:t>Pigmente, Talkum, </a:t>
            </a:r>
            <a:r>
              <a:rPr lang="de-DE" dirty="0" smtClean="0">
                <a:latin typeface="Times New Roman" pitchFamily="18" charset="0"/>
                <a:cs typeface="Times New Roman" pitchFamily="18" charset="0"/>
              </a:rPr>
              <a:t>Leimstoffe</a:t>
            </a:r>
            <a:r>
              <a:rPr lang="de-DE" dirty="0" smtClean="0">
                <a:latin typeface="Times New Roman" pitchFamily="18" charset="0"/>
                <a:cs typeface="Times New Roman" pitchFamily="18" charset="0"/>
              </a:rPr>
              <a:t>, etc.) hinzugegeben. </a:t>
            </a:r>
            <a:br>
              <a:rPr lang="de-DE" dirty="0" smtClean="0">
                <a:latin typeface="Times New Roman" pitchFamily="18" charset="0"/>
                <a:cs typeface="Times New Roman" pitchFamily="18" charset="0"/>
              </a:rPr>
            </a:br>
            <a:r>
              <a:rPr lang="de-DE" dirty="0" smtClean="0">
                <a:latin typeface="Times New Roman" pitchFamily="18" charset="0"/>
                <a:cs typeface="Times New Roman" pitchFamily="18" charset="0"/>
              </a:rPr>
              <a:t>Man spricht von Papier wenn das Gewicht </a:t>
            </a:r>
            <a:r>
              <a:rPr lang="de-DE" dirty="0" smtClean="0">
                <a:latin typeface="Times New Roman" pitchFamily="18" charset="0"/>
                <a:cs typeface="Times New Roman" pitchFamily="18" charset="0"/>
              </a:rPr>
              <a:t>bis 170 g/m² </a:t>
            </a:r>
            <a:r>
              <a:rPr lang="de-DE" dirty="0" smtClean="0">
                <a:latin typeface="Times New Roman" pitchFamily="18" charset="0"/>
                <a:cs typeface="Times New Roman" pitchFamily="18" charset="0"/>
              </a:rPr>
              <a:t>beträgt, Karton hat ein Gewicht </a:t>
            </a:r>
            <a:r>
              <a:rPr lang="de-DE" dirty="0" smtClean="0">
                <a:latin typeface="Times New Roman" pitchFamily="18" charset="0"/>
                <a:cs typeface="Times New Roman" pitchFamily="18" charset="0"/>
              </a:rPr>
              <a:t>&gt; 170 g/m² </a:t>
            </a:r>
            <a:r>
              <a:rPr lang="de-DE" dirty="0" smtClean="0">
                <a:latin typeface="Times New Roman" pitchFamily="18" charset="0"/>
                <a:cs typeface="Times New Roman" pitchFamily="18" charset="0"/>
              </a:rPr>
              <a:t>und </a:t>
            </a:r>
            <a:r>
              <a:rPr lang="de-DE" dirty="0" smtClean="0">
                <a:latin typeface="Times New Roman" pitchFamily="18" charset="0"/>
                <a:cs typeface="Times New Roman" pitchFamily="18" charset="0"/>
              </a:rPr>
              <a:t>&lt; 600 g/m²</a:t>
            </a:r>
            <a:r>
              <a:rPr lang="de-DE" dirty="0" smtClean="0">
                <a:latin typeface="Times New Roman" pitchFamily="18" charset="0"/>
                <a:cs typeface="Times New Roman" pitchFamily="18" charset="0"/>
              </a:rPr>
              <a:t>, Pappe wiegt über </a:t>
            </a:r>
            <a:r>
              <a:rPr lang="de-DE" dirty="0" smtClean="0">
                <a:latin typeface="Times New Roman" pitchFamily="18" charset="0"/>
                <a:cs typeface="Times New Roman" pitchFamily="18" charset="0"/>
              </a:rPr>
              <a:t>600 g/m²</a:t>
            </a:r>
            <a:r>
              <a:rPr lang="de-DE" dirty="0" smtClean="0">
                <a:latin typeface="Times New Roman" pitchFamily="18" charset="0"/>
                <a:cs typeface="Times New Roman" pitchFamily="18" charset="0"/>
              </a:rPr>
              <a:t>. Wellpappe ist Pappe, die aus mindestens einer gewellten Schicht Papier besteht, </a:t>
            </a:r>
            <a:r>
              <a:rPr lang="de-DE" dirty="0" smtClean="0">
                <a:latin typeface="Times New Roman" pitchFamily="18" charset="0"/>
                <a:cs typeface="Times New Roman" pitchFamily="18" charset="0"/>
              </a:rPr>
              <a:t>die </a:t>
            </a:r>
            <a:r>
              <a:rPr lang="de-DE" dirty="0" smtClean="0">
                <a:latin typeface="Times New Roman" pitchFamily="18" charset="0"/>
                <a:cs typeface="Times New Roman" pitchFamily="18" charset="0"/>
              </a:rPr>
              <a:t>auf mindestens einer glatten Papierlage klebt.</a:t>
            </a:r>
          </a:p>
          <a:p>
            <a:r>
              <a:rPr lang="de-DE" dirty="0" smtClean="0"/>
              <a:t> </a:t>
            </a:r>
          </a:p>
          <a:p>
            <a:r>
              <a:rPr lang="de-DE" dirty="0" smtClean="0"/>
              <a:t> </a:t>
            </a:r>
          </a:p>
          <a:p>
            <a:r>
              <a:rPr lang="de-DE" dirty="0" smtClean="0"/>
              <a:t/>
            </a:r>
            <a:br>
              <a:rPr lang="de-DE" dirty="0" smtClean="0"/>
            </a:br>
            <a:endParaRPr lang="de-DE" dirty="0"/>
          </a:p>
        </p:txBody>
      </p:sp>
      <p:pic>
        <p:nvPicPr>
          <p:cNvPr id="24" name="Grafik 23" descr="Papyrus, Hieroglyphen, Altägyptisch">
            <a:hlinkClick r:id="rId2"/>
          </p:cNvPr>
          <p:cNvPicPr/>
          <p:nvPr/>
        </p:nvPicPr>
        <p:blipFill>
          <a:blip r:embed="rId3"/>
          <a:srcRect/>
          <a:stretch>
            <a:fillRect/>
          </a:stretch>
        </p:blipFill>
        <p:spPr bwMode="auto">
          <a:xfrm>
            <a:off x="6143636" y="4786322"/>
            <a:ext cx="2124075" cy="1614297"/>
          </a:xfrm>
          <a:prstGeom prst="rect">
            <a:avLst/>
          </a:prstGeom>
          <a:noFill/>
          <a:ln w="9525">
            <a:noFill/>
            <a:miter lim="800000"/>
            <a:headEnd/>
            <a:tailEnd/>
          </a:ln>
        </p:spPr>
      </p:pic>
    </p:spTree>
    <p:extLst>
      <p:ext uri="{BB962C8B-B14F-4D97-AF65-F5344CB8AC3E}">
        <p14:creationId xmlns:p14="http://schemas.microsoft.com/office/powerpoint/2010/main" val="33714360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ext uri="{D42A27DB-BD31-4B8C-83A1-F6EECF244321}">
                <p14:modId xmlns:p14="http://schemas.microsoft.com/office/powerpoint/2010/main" val="3134952583"/>
              </p:ext>
            </p:extLst>
          </p:nvPr>
        </p:nvGraphicFramePr>
        <p:xfrm>
          <a:off x="574846" y="0"/>
          <a:ext cx="8533658" cy="360040"/>
        </p:xfrm>
        <a:graphic>
          <a:graphicData uri="http://schemas.openxmlformats.org/drawingml/2006/table">
            <a:tbl>
              <a:tblPr firstRow="1" firstCol="1" bandRow="1"/>
              <a:tblGrid>
                <a:gridCol w="2070541"/>
                <a:gridCol w="6463117"/>
              </a:tblGrid>
              <a:tr h="360040">
                <a:tc>
                  <a:txBody>
                    <a:bodyPr/>
                    <a:lstStyle/>
                    <a:p>
                      <a:pPr algn="l">
                        <a:lnSpc>
                          <a:spcPct val="115000"/>
                        </a:lnSpc>
                        <a:spcAft>
                          <a:spcPts val="1000"/>
                        </a:spcAft>
                      </a:pPr>
                      <a:r>
                        <a:rPr lang="de-DE" sz="700">
                          <a:effectLst/>
                          <a:latin typeface="Times New Roman"/>
                          <a:ea typeface="Calibri"/>
                          <a:cs typeface="Times New Roman"/>
                        </a:rPr>
                        <a:t> </a:t>
                      </a:r>
                      <a:r>
                        <a:rPr lang="de-DE" sz="1400" smtClean="0">
                          <a:effectLst/>
                          <a:latin typeface="Times New Roman"/>
                          <a:ea typeface="Calibri"/>
                          <a:cs typeface="Times New Roman"/>
                        </a:rPr>
                        <a:t>Informationsmaterialien-2</a:t>
                      </a:r>
                      <a:endParaRPr lang="de-DE" sz="700" dirty="0">
                        <a:effectLst/>
                        <a:latin typeface="Calibri"/>
                        <a:ea typeface="Calibri"/>
                        <a:cs typeface="Times New Roman"/>
                      </a:endParaRPr>
                    </a:p>
                  </a:txBody>
                  <a:tcPr marL="40750" marR="40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7FF"/>
                    </a:solidFill>
                  </a:tcPr>
                </a:tc>
                <a:tc>
                  <a:txBody>
                    <a:bodyPr/>
                    <a:lstStyle/>
                    <a:p>
                      <a:pPr algn="just">
                        <a:lnSpc>
                          <a:spcPct val="115000"/>
                        </a:lnSpc>
                        <a:spcAft>
                          <a:spcPts val="1000"/>
                        </a:spcAft>
                      </a:pPr>
                      <a:r>
                        <a:rPr lang="de-DE" sz="700" dirty="0">
                          <a:effectLst/>
                          <a:latin typeface="Times New Roman"/>
                          <a:ea typeface="Calibri"/>
                          <a:cs typeface="Times New Roman"/>
                        </a:rPr>
                        <a:t> </a:t>
                      </a:r>
                      <a:r>
                        <a:rPr lang="de-DE" sz="1400" dirty="0" smtClean="0">
                          <a:effectLst/>
                          <a:latin typeface="Times New Roman"/>
                          <a:ea typeface="Calibri"/>
                          <a:cs typeface="Times New Roman"/>
                        </a:rPr>
                        <a:t>Papier</a:t>
                      </a:r>
                      <a:endParaRPr lang="de-DE" sz="1400" dirty="0">
                        <a:effectLst/>
                        <a:latin typeface="Calibri"/>
                        <a:ea typeface="Calibri"/>
                        <a:cs typeface="Times New Roman"/>
                      </a:endParaRPr>
                    </a:p>
                  </a:txBody>
                  <a:tcPr marL="40750" marR="40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1" name="Rectangle 5"/>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8"/>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10"/>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Textfeld 22"/>
          <p:cNvSpPr txBox="1"/>
          <p:nvPr/>
        </p:nvSpPr>
        <p:spPr>
          <a:xfrm>
            <a:off x="1071538" y="857232"/>
            <a:ext cx="7143800" cy="4524315"/>
          </a:xfrm>
          <a:prstGeom prst="rect">
            <a:avLst/>
          </a:prstGeom>
          <a:noFill/>
        </p:spPr>
        <p:txBody>
          <a:bodyPr wrap="square" rtlCol="0">
            <a:spAutoFit/>
          </a:bodyPr>
          <a:lstStyle/>
          <a:p>
            <a:r>
              <a:rPr lang="de-DE" dirty="0" smtClean="0">
                <a:latin typeface="Times New Roman" pitchFamily="18" charset="0"/>
                <a:cs typeface="Times New Roman" pitchFamily="18" charset="0"/>
              </a:rPr>
              <a:t>Manche Dinge aus der Natur schaut sich der Mensch ab. Bestimmt habt ihr schon einmal von dem Lotus-Effekt </a:t>
            </a:r>
            <a:r>
              <a:rPr lang="de-DE" dirty="0" smtClean="0">
                <a:latin typeface="Times New Roman" pitchFamily="18" charset="0"/>
                <a:cs typeface="Times New Roman" pitchFamily="18" charset="0"/>
              </a:rPr>
              <a:t>gehört. Hier </a:t>
            </a:r>
            <a:r>
              <a:rPr lang="de-DE" dirty="0" smtClean="0">
                <a:latin typeface="Times New Roman" pitchFamily="18" charset="0"/>
                <a:cs typeface="Times New Roman" pitchFamily="18" charset="0"/>
              </a:rPr>
              <a:t>perlt Wasser einfach von der Oberfläche ab. Diesen Effekt haben die Menschen sich von der Lotospflanze abgeschaut. In der Verpackungsindustrie haben die Menschen sich auch etwas aus der Natur abgeschaut. Um Ware vor dem Zerbrechen oder </a:t>
            </a:r>
            <a:r>
              <a:rPr lang="de-DE" dirty="0" smtClean="0">
                <a:latin typeface="Times New Roman" pitchFamily="18" charset="0"/>
                <a:cs typeface="Times New Roman" pitchFamily="18" charset="0"/>
              </a:rPr>
              <a:t>vor Beschädigungen </a:t>
            </a:r>
            <a:r>
              <a:rPr lang="de-DE" dirty="0" smtClean="0">
                <a:latin typeface="Times New Roman" pitchFamily="18" charset="0"/>
                <a:cs typeface="Times New Roman" pitchFamily="18" charset="0"/>
              </a:rPr>
              <a:t>zu </a:t>
            </a:r>
            <a:r>
              <a:rPr lang="de-DE" dirty="0" smtClean="0">
                <a:latin typeface="Times New Roman" pitchFamily="18" charset="0"/>
                <a:cs typeface="Times New Roman" pitchFamily="18" charset="0"/>
              </a:rPr>
              <a:t>bewahren, </a:t>
            </a:r>
            <a:r>
              <a:rPr lang="de-DE" dirty="0" smtClean="0">
                <a:latin typeface="Times New Roman" pitchFamily="18" charset="0"/>
                <a:cs typeface="Times New Roman" pitchFamily="18" charset="0"/>
              </a:rPr>
              <a:t>gibt es verschiedene </a:t>
            </a:r>
            <a:r>
              <a:rPr lang="de-DE" dirty="0" smtClean="0">
                <a:latin typeface="Times New Roman" pitchFamily="18" charset="0"/>
                <a:cs typeface="Times New Roman" pitchFamily="18" charset="0"/>
              </a:rPr>
              <a:t>Möglichkeiten, z. B. </a:t>
            </a:r>
            <a:r>
              <a:rPr lang="de-DE" dirty="0" smtClean="0">
                <a:latin typeface="Times New Roman" pitchFamily="18" charset="0"/>
                <a:cs typeface="Times New Roman" pitchFamily="18" charset="0"/>
              </a:rPr>
              <a:t>Styroporformen oder Luftfolien. Doch es geht </a:t>
            </a:r>
            <a:r>
              <a:rPr lang="de-DE" dirty="0">
                <a:latin typeface="Times New Roman" pitchFamily="18" charset="0"/>
                <a:cs typeface="Times New Roman" pitchFamily="18" charset="0"/>
              </a:rPr>
              <a:t>mit </a:t>
            </a:r>
            <a:r>
              <a:rPr lang="de-DE" dirty="0" smtClean="0">
                <a:latin typeface="Times New Roman" pitchFamily="18" charset="0"/>
                <a:cs typeface="Times New Roman" pitchFamily="18" charset="0"/>
              </a:rPr>
              <a:t>Papier auch </a:t>
            </a:r>
            <a:r>
              <a:rPr lang="de-DE" dirty="0" smtClean="0">
                <a:latin typeface="Times New Roman" pitchFamily="18" charset="0"/>
                <a:cs typeface="Times New Roman" pitchFamily="18" charset="0"/>
              </a:rPr>
              <a:t>umweltschonender. </a:t>
            </a:r>
            <a:r>
              <a:rPr lang="de-DE" dirty="0">
                <a:latin typeface="Times New Roman" pitchFamily="18" charset="0"/>
                <a:cs typeface="Times New Roman" pitchFamily="18" charset="0"/>
              </a:rPr>
              <a:t>Strukturen in Form von sechseckigen Waben erzielen mit dem </a:t>
            </a:r>
            <a:r>
              <a:rPr lang="de-DE" dirty="0" smtClean="0">
                <a:latin typeface="Times New Roman" pitchFamily="18" charset="0"/>
                <a:cs typeface="Times New Roman" pitchFamily="18" charset="0"/>
              </a:rPr>
              <a:t>geringsten </a:t>
            </a:r>
            <a:r>
              <a:rPr lang="de-DE" dirty="0">
                <a:latin typeface="Times New Roman" pitchFamily="18" charset="0"/>
                <a:cs typeface="Times New Roman" pitchFamily="18" charset="0"/>
              </a:rPr>
              <a:t>Materialaufwand ein Maximum an Stabilität.</a:t>
            </a:r>
            <a:endParaRPr lang="de-DE" dirty="0" smtClean="0">
              <a:latin typeface="Times New Roman" pitchFamily="18" charset="0"/>
              <a:cs typeface="Times New Roman" pitchFamily="18" charset="0"/>
            </a:endParaRPr>
          </a:p>
          <a:p>
            <a:r>
              <a:rPr lang="de-DE" dirty="0" smtClean="0"/>
              <a:t> </a:t>
            </a:r>
          </a:p>
          <a:p>
            <a:endParaRPr lang="de-DE" dirty="0" smtClean="0">
              <a:latin typeface="Times New Roman" pitchFamily="18" charset="0"/>
              <a:cs typeface="Times New Roman" pitchFamily="18" charset="0"/>
            </a:endParaRPr>
          </a:p>
          <a:p>
            <a:r>
              <a:rPr lang="de-DE" dirty="0" smtClean="0"/>
              <a:t> </a:t>
            </a:r>
          </a:p>
          <a:p>
            <a:r>
              <a:rPr lang="de-DE" dirty="0" smtClean="0"/>
              <a:t> </a:t>
            </a:r>
          </a:p>
          <a:p>
            <a:r>
              <a:rPr lang="de-DE" dirty="0" smtClean="0"/>
              <a:t/>
            </a:r>
            <a:br>
              <a:rPr lang="de-DE" dirty="0" smtClean="0"/>
            </a:br>
            <a:endParaRPr lang="de-DE" dirty="0"/>
          </a:p>
        </p:txBody>
      </p:sp>
      <p:pic>
        <p:nvPicPr>
          <p:cNvPr id="9" name="Grafik 8" descr="C:\Users\Desi\Pictures\Desi Handy\2014-02-19 18.30.31.jpg"/>
          <p:cNvPicPr/>
          <p:nvPr/>
        </p:nvPicPr>
        <p:blipFill>
          <a:blip r:embed="rId2" cstate="print"/>
          <a:srcRect/>
          <a:stretch>
            <a:fillRect/>
          </a:stretch>
        </p:blipFill>
        <p:spPr bwMode="auto">
          <a:xfrm>
            <a:off x="5560403" y="3749879"/>
            <a:ext cx="2654935" cy="1990812"/>
          </a:xfrm>
          <a:prstGeom prst="rect">
            <a:avLst/>
          </a:prstGeom>
          <a:noFill/>
          <a:ln w="9525">
            <a:noFill/>
            <a:miter lim="800000"/>
            <a:headEnd/>
            <a:tailEnd/>
          </a:ln>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3861048"/>
            <a:ext cx="2657475"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hteck 2"/>
          <p:cNvSpPr/>
          <p:nvPr/>
        </p:nvSpPr>
        <p:spPr>
          <a:xfrm>
            <a:off x="1475656" y="5949280"/>
            <a:ext cx="244827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Bienenwabe</a:t>
            </a:r>
            <a:endParaRPr lang="de-DE" dirty="0"/>
          </a:p>
        </p:txBody>
      </p:sp>
      <p:sp>
        <p:nvSpPr>
          <p:cNvPr id="12" name="Rechteck 11"/>
          <p:cNvSpPr/>
          <p:nvPr/>
        </p:nvSpPr>
        <p:spPr>
          <a:xfrm>
            <a:off x="5611578" y="5949280"/>
            <a:ext cx="244827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Verpackungsmaterial</a:t>
            </a:r>
            <a:endParaRPr lang="de-DE" dirty="0"/>
          </a:p>
        </p:txBody>
      </p:sp>
    </p:spTree>
    <p:extLst>
      <p:ext uri="{BB962C8B-B14F-4D97-AF65-F5344CB8AC3E}">
        <p14:creationId xmlns:p14="http://schemas.microsoft.com/office/powerpoint/2010/main" val="33714360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bgerundetes Rechteck 7"/>
          <p:cNvSpPr/>
          <p:nvPr/>
        </p:nvSpPr>
        <p:spPr>
          <a:xfrm>
            <a:off x="1043608" y="548680"/>
            <a:ext cx="7560840" cy="5992418"/>
          </a:xfrm>
          <a:prstGeom prst="roundRect">
            <a:avLst/>
          </a:prstGeom>
          <a:gradFill>
            <a:gsLst>
              <a:gs pos="0">
                <a:schemeClr val="accent1">
                  <a:tint val="66000"/>
                  <a:satMod val="160000"/>
                </a:schemeClr>
              </a:gs>
              <a:gs pos="0">
                <a:schemeClr val="accent1">
                  <a:lumMod val="0"/>
                  <a:lumOff val="100000"/>
                  <a:alpha val="63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400" b="1" dirty="0" smtClean="0">
                <a:solidFill>
                  <a:schemeClr val="tx1"/>
                </a:solidFill>
                <a:latin typeface="Times New Roman" panose="02020603050405020304" pitchFamily="18" charset="0"/>
                <a:cs typeface="Times New Roman" panose="02020603050405020304" pitchFamily="18" charset="0"/>
              </a:rPr>
              <a:t>Vielen Dank</a:t>
            </a:r>
            <a:endParaRPr lang="de-DE" sz="4400" b="1" dirty="0" smtClean="0">
              <a:solidFill>
                <a:schemeClr val="tx1"/>
              </a:solidFill>
              <a:latin typeface="Times New Roman" panose="02020603050405020304" pitchFamily="18" charset="0"/>
              <a:cs typeface="Times New Roman" panose="02020603050405020304" pitchFamily="18" charset="0"/>
            </a:endParaRPr>
          </a:p>
          <a:p>
            <a:pPr algn="ctr"/>
            <a:endParaRPr lang="de-DE" sz="4400" b="1" dirty="0" smtClean="0">
              <a:solidFill>
                <a:schemeClr val="tx1"/>
              </a:solidFill>
              <a:latin typeface="Times New Roman" panose="02020603050405020304" pitchFamily="18" charset="0"/>
              <a:cs typeface="Times New Roman" panose="02020603050405020304" pitchFamily="18" charset="0"/>
            </a:endParaRPr>
          </a:p>
          <a:p>
            <a:pPr algn="ctr"/>
            <a:r>
              <a:rPr lang="de-DE" sz="4400" b="1" dirty="0" smtClean="0">
                <a:solidFill>
                  <a:schemeClr val="tx1"/>
                </a:solidFill>
                <a:latin typeface="Times New Roman" panose="02020603050405020304" pitchFamily="18" charset="0"/>
                <a:cs typeface="Times New Roman" panose="02020603050405020304" pitchFamily="18" charset="0"/>
              </a:rPr>
              <a:t>für eure </a:t>
            </a:r>
          </a:p>
          <a:p>
            <a:pPr algn="ctr"/>
            <a:endParaRPr lang="de-DE" sz="4400" b="1" dirty="0" smtClean="0">
              <a:solidFill>
                <a:schemeClr val="tx1"/>
              </a:solidFill>
              <a:latin typeface="Times New Roman" panose="02020603050405020304" pitchFamily="18" charset="0"/>
              <a:cs typeface="Times New Roman" panose="02020603050405020304" pitchFamily="18" charset="0"/>
            </a:endParaRPr>
          </a:p>
          <a:p>
            <a:pPr algn="ctr"/>
            <a:r>
              <a:rPr lang="de-DE" sz="4400" b="1" smtClean="0">
                <a:solidFill>
                  <a:schemeClr val="tx1"/>
                </a:solidFill>
                <a:latin typeface="Times New Roman" panose="02020603050405020304" pitchFamily="18" charset="0"/>
                <a:cs typeface="Times New Roman" panose="02020603050405020304" pitchFamily="18" charset="0"/>
              </a:rPr>
              <a:t>Aufmerksamkeit!</a:t>
            </a:r>
            <a:endParaRPr lang="de-DE" sz="4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0770051"/>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263</Words>
  <Application>Microsoft Office PowerPoint</Application>
  <PresentationFormat>Bildschirmpräsentation (4:3)</PresentationFormat>
  <Paragraphs>42</Paragraphs>
  <Slides>6</Slides>
  <Notes>0</Notes>
  <HiddenSlides>0</HiddenSlides>
  <MMClips>0</MMClips>
  <ScaleCrop>false</ScaleCrop>
  <HeadingPairs>
    <vt:vector size="4" baseType="variant">
      <vt:variant>
        <vt:lpstr>Design</vt:lpstr>
      </vt:variant>
      <vt:variant>
        <vt:i4>1</vt:i4>
      </vt:variant>
      <vt:variant>
        <vt:lpstr>Folientitel</vt:lpstr>
      </vt:variant>
      <vt:variant>
        <vt:i4>6</vt:i4>
      </vt:variant>
    </vt:vector>
  </HeadingPairs>
  <TitlesOfParts>
    <vt:vector size="7" baseType="lpstr">
      <vt:lpstr>Larissa</vt:lpstr>
      <vt:lpstr>PowerPoint-Präsentation</vt:lpstr>
      <vt:lpstr>PowerPoint-Präsentation</vt:lpstr>
      <vt:lpstr>PowerPoint-Präsentation</vt:lpstr>
      <vt:lpstr>PowerPoint-Präsentation</vt:lpstr>
      <vt:lpstr>PowerPoint-Präsentation</vt:lpstr>
      <vt:lpstr>PowerPoint-Präsentation</vt:lpstr>
    </vt:vector>
  </TitlesOfParts>
  <Company>TUD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Fletcher</dc:creator>
  <cp:lastModifiedBy>Sibys</cp:lastModifiedBy>
  <cp:revision>34</cp:revision>
  <dcterms:created xsi:type="dcterms:W3CDTF">2014-02-04T20:05:56Z</dcterms:created>
  <dcterms:modified xsi:type="dcterms:W3CDTF">2014-03-23T16:18:11Z</dcterms:modified>
</cp:coreProperties>
</file>