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3" d="100"/>
          <a:sy n="113" d="100"/>
        </p:scale>
        <p:origin x="-744" y="9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272" y="0"/>
            <a:ext cx="57943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40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6849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243490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705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9E27F42-EEA2-4B36-8FB7-11D94B42E83A}" type="datetimeFigureOut">
              <a:rPr lang="de-DE" smtClean="0"/>
              <a:t>23.03.2014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84951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373515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9E27F42-EEA2-4B36-8FB7-11D94B42E83A}" type="datetimeFigureOut">
              <a:rPr lang="de-DE" smtClean="0"/>
              <a:t>23.03.2014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377476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9E27F42-EEA2-4B36-8FB7-11D94B42E83A}" type="datetimeFigureOut">
              <a:rPr lang="de-DE" smtClean="0"/>
              <a:t>23.03.2014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906842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9E27F42-EEA2-4B36-8FB7-11D94B42E83A}" type="datetimeFigureOut">
              <a:rPr lang="de-DE" smtClean="0"/>
              <a:t>23.03.2014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233492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11667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9E27F42-EEA2-4B36-8FB7-11D94B42E83A}" type="datetimeFigureOut">
              <a:rPr lang="de-DE" smtClean="0"/>
              <a:t>23.03.2014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234169F-A8F0-4CDE-8A51-1AAB28A48F4E}" type="slidenum">
              <a:rPr lang="de-DE" smtClean="0"/>
              <a:t>‹Nr.›</a:t>
            </a:fld>
            <a:endParaRPr lang="de-DE"/>
          </a:p>
        </p:txBody>
      </p:sp>
    </p:spTree>
    <p:extLst>
      <p:ext uri="{BB962C8B-B14F-4D97-AF65-F5344CB8AC3E}">
        <p14:creationId xmlns:p14="http://schemas.microsoft.com/office/powerpoint/2010/main" val="17248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27F42-EEA2-4B36-8FB7-11D94B42E83A}" type="datetimeFigureOut">
              <a:rPr lang="de-DE" smtClean="0"/>
              <a:t>23.03.2014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4169F-A8F0-4CDE-8A51-1AAB28A48F4E}" type="slidenum">
              <a:rPr lang="de-DE" smtClean="0"/>
              <a:t>‹Nr.›</a:t>
            </a:fld>
            <a:endParaRPr lang="de-DE"/>
          </a:p>
        </p:txBody>
      </p:sp>
    </p:spTree>
    <p:extLst>
      <p:ext uri="{BB962C8B-B14F-4D97-AF65-F5344CB8AC3E}">
        <p14:creationId xmlns:p14="http://schemas.microsoft.com/office/powerpoint/2010/main" val="389990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6000" contrast="-14000"/>
                    </a14:imgEffect>
                  </a14:imgLayer>
                </a14:imgProps>
              </a:ext>
              <a:ext uri="{28A0092B-C50C-407E-A947-70E740481C1C}">
                <a14:useLocalDpi xmlns:a14="http://schemas.microsoft.com/office/drawing/2010/main" val="0"/>
              </a:ext>
            </a:extLst>
          </a:blip>
          <a:srcRect/>
          <a:stretch>
            <a:fillRect/>
          </a:stretch>
        </p:blipFill>
        <p:spPr bwMode="auto">
          <a:xfrm>
            <a:off x="0" y="-30754"/>
            <a:ext cx="9252520" cy="6888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4" y="6144344"/>
            <a:ext cx="1171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1187624" y="2807419"/>
            <a:ext cx="5051425" cy="3336925"/>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Unterrichtsmaterialien</a:t>
            </a:r>
            <a:r>
              <a:rPr lang="de-DE" altLang="de-DE" sz="2600" dirty="0" smtClean="0">
                <a:solidFill>
                  <a:schemeClr val="tx2">
                    <a:lumMod val="60000"/>
                    <a:lumOff val="40000"/>
                  </a:schemeClr>
                </a:solidFill>
                <a:latin typeface="Times New Roman" pitchFamily="18" charset="0"/>
              </a:rPr>
              <a:t> </a:t>
            </a:r>
            <a:endParaRPr kumimoji="0" lang="de-DE" altLang="de-DE" sz="24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Halfpipe</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Fach:</a:t>
            </a:r>
            <a:r>
              <a:rPr kumimoji="0" lang="de-DE" altLang="de-DE" sz="2600" b="0" i="0" u="none" strike="noStrike" cap="none" normalizeH="0" dirty="0" smtClean="0">
                <a:ln>
                  <a:noFill/>
                </a:ln>
                <a:solidFill>
                  <a:schemeClr val="tx2">
                    <a:lumMod val="60000"/>
                    <a:lumOff val="40000"/>
                  </a:schemeClr>
                </a:solidFill>
                <a:effectLst/>
                <a:latin typeface="Times New Roman" pitchFamily="18" charset="0"/>
              </a:rPr>
              <a:t> Physik</a:t>
            </a: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de-DE" altLang="de-DE" sz="2600" b="0" i="0" u="none" strike="noStrike" cap="none" normalizeH="0" baseline="0" dirty="0" smtClean="0">
                <a:ln>
                  <a:noFill/>
                </a:ln>
                <a:solidFill>
                  <a:schemeClr val="tx2">
                    <a:lumMod val="60000"/>
                    <a:lumOff val="40000"/>
                  </a:schemeClr>
                </a:solidFill>
                <a:effectLst/>
                <a:latin typeface="Times New Roman" pitchFamily="18" charset="0"/>
              </a:rPr>
              <a:t>Jahrgangstufe:</a:t>
            </a:r>
            <a:r>
              <a:rPr kumimoji="0" lang="de-DE" altLang="de-DE" sz="2600" b="0" i="0" u="none" strike="noStrike" cap="none" normalizeH="0" dirty="0" smtClean="0">
                <a:ln>
                  <a:noFill/>
                </a:ln>
                <a:solidFill>
                  <a:schemeClr val="tx2">
                    <a:lumMod val="60000"/>
                    <a:lumOff val="40000"/>
                  </a:schemeClr>
                </a:solidFill>
                <a:effectLst/>
                <a:latin typeface="Times New Roman" pitchFamily="18" charset="0"/>
              </a:rPr>
              <a:t> </a:t>
            </a:r>
            <a:r>
              <a:rPr kumimoji="0" lang="de-DE" altLang="de-DE" sz="2600" b="0" i="0" u="none" strike="noStrike" cap="none" normalizeH="0" dirty="0" smtClean="0">
                <a:ln>
                  <a:noFill/>
                </a:ln>
                <a:solidFill>
                  <a:schemeClr val="tx2">
                    <a:lumMod val="60000"/>
                    <a:lumOff val="40000"/>
                  </a:schemeClr>
                </a:solidFill>
                <a:effectLst/>
                <a:latin typeface="Times New Roman" pitchFamily="18" charset="0"/>
              </a:rPr>
              <a:t>5./6.</a:t>
            </a:r>
            <a:endParaRPr kumimoji="0" lang="de-DE" altLang="de-DE" sz="1800" b="0" i="0" u="none" strike="noStrike" cap="none" normalizeH="0" baseline="0" dirty="0" smtClean="0">
              <a:ln>
                <a:noFill/>
              </a:ln>
              <a:solidFill>
                <a:schemeClr val="tx2">
                  <a:lumMod val="60000"/>
                  <a:lumOff val="40000"/>
                </a:schemeClr>
              </a:solidFill>
              <a:effectLst/>
              <a:latin typeface="Arial" pitchFamily="34" charset="0"/>
            </a:endParaRPr>
          </a:p>
        </p:txBody>
      </p:sp>
      <p:pic>
        <p:nvPicPr>
          <p:cNvPr id="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2040" y="6120532"/>
            <a:ext cx="2163763"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2697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4075588689"/>
              </p:ext>
            </p:extLst>
          </p:nvPr>
        </p:nvGraphicFramePr>
        <p:xfrm>
          <a:off x="1043608" y="4221088"/>
          <a:ext cx="7780245" cy="2160240"/>
        </p:xfrm>
        <a:graphic>
          <a:graphicData uri="http://schemas.openxmlformats.org/drawingml/2006/table">
            <a:tbl>
              <a:tblPr firstRow="1" firstCol="1" bandRow="1"/>
              <a:tblGrid>
                <a:gridCol w="1872208"/>
                <a:gridCol w="5908037"/>
              </a:tblGrid>
              <a:tr h="2160240">
                <a:tc>
                  <a:txBody>
                    <a:bodyPr/>
                    <a:lstStyle/>
                    <a:p>
                      <a:pPr algn="just">
                        <a:lnSpc>
                          <a:spcPct val="115000"/>
                        </a:lnSpc>
                        <a:spcAft>
                          <a:spcPts val="1000"/>
                        </a:spcAft>
                      </a:pPr>
                      <a:r>
                        <a:rPr lang="de-DE" sz="700" dirty="0">
                          <a:effectLst/>
                          <a:latin typeface="Times New Roman"/>
                          <a:ea typeface="Calibri"/>
                          <a:cs typeface="Times New Roman"/>
                        </a:rPr>
                        <a:t> </a:t>
                      </a:r>
                      <a:endParaRPr lang="de-DE" sz="1800" b="1"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de-DE" sz="1800" b="1" dirty="0">
                          <a:effectLst/>
                          <a:latin typeface="Times New Roman" panose="02020603050405020304" pitchFamily="18" charset="0"/>
                          <a:ea typeface="Calibri"/>
                          <a:cs typeface="Times New Roman" panose="02020603050405020304" pitchFamily="18" charset="0"/>
                        </a:rPr>
                        <a:t>Handlungsanlass</a:t>
                      </a:r>
                    </a:p>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l">
                        <a:lnSpc>
                          <a:spcPct val="115000"/>
                        </a:lnSpc>
                        <a:spcAft>
                          <a:spcPts val="1000"/>
                        </a:spcAft>
                      </a:pPr>
                      <a:r>
                        <a:rPr lang="de-DE" sz="1600" kern="1200" dirty="0" smtClean="0">
                          <a:solidFill>
                            <a:schemeClr val="tx1"/>
                          </a:solidFill>
                          <a:effectLst/>
                          <a:latin typeface="Times" pitchFamily="18" charset="0"/>
                          <a:ea typeface="+mn-ea"/>
                          <a:cs typeface="+mn-cs"/>
                        </a:rPr>
                        <a:t>Um herauszufinden, </a:t>
                      </a:r>
                      <a:r>
                        <a:rPr lang="de-DE" sz="1600" kern="1200" dirty="0" smtClean="0">
                          <a:solidFill>
                            <a:schemeClr val="tx1"/>
                          </a:solidFill>
                          <a:effectLst/>
                          <a:latin typeface="Times" pitchFamily="18" charset="0"/>
                          <a:ea typeface="+mn-ea"/>
                          <a:cs typeface="+mn-cs"/>
                        </a:rPr>
                        <a:t>wer der schnellste auf der Halfpipe ist, möchte eure Klasse ein Halfpipe-Geschwindigkeitsrennen veranstalten. Um eure </a:t>
                      </a:r>
                      <a:r>
                        <a:rPr lang="de-DE" sz="1600" kern="1200" dirty="0" smtClean="0">
                          <a:solidFill>
                            <a:schemeClr val="tx1"/>
                          </a:solidFill>
                          <a:effectLst/>
                          <a:latin typeface="Times" pitchFamily="18" charset="0"/>
                          <a:ea typeface="+mn-ea"/>
                          <a:cs typeface="+mn-cs"/>
                        </a:rPr>
                        <a:t>Geschwindigkeit messen </a:t>
                      </a:r>
                      <a:r>
                        <a:rPr lang="de-DE" sz="1600" kern="1200" dirty="0" smtClean="0">
                          <a:solidFill>
                            <a:schemeClr val="tx1"/>
                          </a:solidFill>
                          <a:effectLst/>
                          <a:latin typeface="Times" pitchFamily="18" charset="0"/>
                          <a:ea typeface="+mn-ea"/>
                          <a:cs typeface="+mn-cs"/>
                        </a:rPr>
                        <a:t>zu </a:t>
                      </a:r>
                      <a:r>
                        <a:rPr lang="de-DE" sz="1600" kern="1200" dirty="0" smtClean="0">
                          <a:solidFill>
                            <a:schemeClr val="tx1"/>
                          </a:solidFill>
                          <a:effectLst/>
                          <a:latin typeface="Times" pitchFamily="18" charset="0"/>
                          <a:ea typeface="+mn-ea"/>
                          <a:cs typeface="+mn-cs"/>
                        </a:rPr>
                        <a:t>können, </a:t>
                      </a:r>
                      <a:r>
                        <a:rPr lang="de-DE" sz="1600" kern="1200" dirty="0" smtClean="0">
                          <a:solidFill>
                            <a:schemeClr val="tx1"/>
                          </a:solidFill>
                          <a:effectLst/>
                          <a:latin typeface="Times" pitchFamily="18" charset="0"/>
                          <a:ea typeface="+mn-ea"/>
                          <a:cs typeface="+mn-cs"/>
                        </a:rPr>
                        <a:t>habt </a:t>
                      </a:r>
                      <a:r>
                        <a:rPr lang="de-DE" sz="1600" kern="1200" dirty="0" smtClean="0">
                          <a:solidFill>
                            <a:schemeClr val="tx1"/>
                          </a:solidFill>
                          <a:effectLst/>
                          <a:latin typeface="Times" pitchFamily="18" charset="0"/>
                          <a:ea typeface="+mn-ea"/>
                          <a:cs typeface="+mn-cs"/>
                        </a:rPr>
                        <a:t>ihr</a:t>
                      </a:r>
                      <a:r>
                        <a:rPr lang="de-DE" sz="1600" kern="1200" baseline="0" dirty="0" smtClean="0">
                          <a:solidFill>
                            <a:schemeClr val="tx1"/>
                          </a:solidFill>
                          <a:effectLst/>
                          <a:latin typeface="Times" pitchFamily="18" charset="0"/>
                          <a:ea typeface="+mn-ea"/>
                          <a:cs typeface="+mn-cs"/>
                        </a:rPr>
                        <a:t> </a:t>
                      </a:r>
                      <a:r>
                        <a:rPr lang="de-DE" sz="1600" kern="1200" dirty="0" smtClean="0">
                          <a:solidFill>
                            <a:schemeClr val="tx1"/>
                          </a:solidFill>
                          <a:effectLst/>
                          <a:latin typeface="Times" pitchFamily="18" charset="0"/>
                          <a:ea typeface="+mn-ea"/>
                          <a:cs typeface="+mn-cs"/>
                        </a:rPr>
                        <a:t>euch eine Lichtschranke von eurem Physiklehrer besorgt. Ihr müsst nun die Lichtschranke genau dort an der Halfpipe positionieren</a:t>
                      </a:r>
                      <a:r>
                        <a:rPr lang="de-DE" sz="1600" kern="1200" dirty="0" smtClean="0">
                          <a:solidFill>
                            <a:schemeClr val="tx1"/>
                          </a:solidFill>
                          <a:effectLst/>
                          <a:latin typeface="Times" pitchFamily="18" charset="0"/>
                          <a:ea typeface="+mn-ea"/>
                          <a:cs typeface="+mn-cs"/>
                        </a:rPr>
                        <a:t>, wo </a:t>
                      </a:r>
                      <a:r>
                        <a:rPr lang="de-DE" sz="1600" kern="1200" dirty="0" smtClean="0">
                          <a:solidFill>
                            <a:schemeClr val="tx1"/>
                          </a:solidFill>
                          <a:effectLst/>
                          <a:latin typeface="Times" pitchFamily="18" charset="0"/>
                          <a:ea typeface="+mn-ea"/>
                          <a:cs typeface="+mn-cs"/>
                        </a:rPr>
                        <a:t>ihr eure </a:t>
                      </a:r>
                      <a:r>
                        <a:rPr lang="de-DE" sz="1600" kern="1200" dirty="0" smtClean="0">
                          <a:solidFill>
                            <a:schemeClr val="tx1"/>
                          </a:solidFill>
                          <a:effectLst/>
                          <a:latin typeface="Times" pitchFamily="18" charset="0"/>
                          <a:ea typeface="+mn-ea"/>
                          <a:cs typeface="+mn-cs"/>
                        </a:rPr>
                        <a:t>höchste </a:t>
                      </a:r>
                      <a:r>
                        <a:rPr lang="de-DE" sz="1600" kern="1200" dirty="0" smtClean="0">
                          <a:solidFill>
                            <a:schemeClr val="tx1"/>
                          </a:solidFill>
                          <a:effectLst/>
                          <a:latin typeface="Times" pitchFamily="18" charset="0"/>
                          <a:ea typeface="+mn-ea"/>
                          <a:cs typeface="+mn-cs"/>
                        </a:rPr>
                        <a:t>Geschwindigkeit erwartet. </a:t>
                      </a:r>
                      <a:endParaRPr lang="de-DE" sz="1600" dirty="0">
                        <a:effectLst/>
                        <a:latin typeface="Times" pitchFamily="18" charset="0"/>
                        <a:ea typeface="Calibri"/>
                        <a:cs typeface="Times New Roman"/>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 name="Grafik 4"/>
          <p:cNvPicPr/>
          <p:nvPr/>
        </p:nvPicPr>
        <p:blipFill>
          <a:blip r:embed="rId2" cstate="print">
            <a:extLst>
              <a:ext uri="{28A0092B-C50C-407E-A947-70E740481C1C}">
                <a14:useLocalDpi xmlns:a14="http://schemas.microsoft.com/office/drawing/2010/main" val="0"/>
              </a:ext>
            </a:extLst>
          </a:blip>
          <a:stretch>
            <a:fillRect/>
          </a:stretch>
        </p:blipFill>
        <p:spPr>
          <a:xfrm>
            <a:off x="2339752" y="692696"/>
            <a:ext cx="5112568" cy="2880320"/>
          </a:xfrm>
          <a:prstGeom prst="rect">
            <a:avLst/>
          </a:prstGeom>
        </p:spPr>
      </p:pic>
    </p:spTree>
    <p:extLst>
      <p:ext uri="{BB962C8B-B14F-4D97-AF65-F5344CB8AC3E}">
        <p14:creationId xmlns:p14="http://schemas.microsoft.com/office/powerpoint/2010/main" val="4003831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924580054"/>
              </p:ext>
            </p:extLst>
          </p:nvPr>
        </p:nvGraphicFramePr>
        <p:xfrm>
          <a:off x="611560" y="332656"/>
          <a:ext cx="8136905" cy="6264696"/>
        </p:xfrm>
        <a:graphic>
          <a:graphicData uri="http://schemas.openxmlformats.org/drawingml/2006/table">
            <a:tbl>
              <a:tblPr firstRow="1" firstCol="1" bandRow="1"/>
              <a:tblGrid>
                <a:gridCol w="2025521"/>
                <a:gridCol w="6111384"/>
              </a:tblGrid>
              <a:tr h="1974196">
                <a:tc>
                  <a:txBody>
                    <a:bodyPr/>
                    <a:lstStyle/>
                    <a:p>
                      <a:pPr algn="just">
                        <a:lnSpc>
                          <a:spcPct val="115000"/>
                        </a:lnSpc>
                        <a:spcAft>
                          <a:spcPts val="1000"/>
                        </a:spcAft>
                      </a:pPr>
                      <a:r>
                        <a:rPr lang="de-DE" sz="700"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b="1" dirty="0" smtClean="0">
                          <a:effectLst/>
                          <a:latin typeface="Times New Roman"/>
                          <a:ea typeface="Calibri"/>
                          <a:cs typeface="Times New Roman"/>
                        </a:rPr>
                        <a:t>Aufgabenstellung</a:t>
                      </a:r>
                    </a:p>
                    <a:p>
                      <a:pPr algn="just">
                        <a:lnSpc>
                          <a:spcPct val="115000"/>
                        </a:lnSpc>
                        <a:spcAft>
                          <a:spcPts val="1000"/>
                        </a:spcAft>
                      </a:pPr>
                      <a:endParaRPr lang="de-DE" sz="1800" b="1" dirty="0" smtClean="0">
                        <a:effectLst/>
                        <a:latin typeface="Times New Roman"/>
                        <a:ea typeface="Calibri"/>
                        <a:cs typeface="Times New Roman"/>
                      </a:endParaRPr>
                    </a:p>
                    <a:p>
                      <a:pPr algn="just">
                        <a:lnSpc>
                          <a:spcPct val="115000"/>
                        </a:lnSpc>
                        <a:spcAft>
                          <a:spcPts val="1000"/>
                        </a:spcAft>
                      </a:pPr>
                      <a:endParaRPr lang="de-DE" sz="1800" b="1" dirty="0" smtClean="0">
                        <a:effectLst/>
                        <a:latin typeface="Times New Roman"/>
                        <a:ea typeface="Calibri"/>
                        <a:cs typeface="Times New Roman"/>
                      </a:endParaRPr>
                    </a:p>
                    <a:p>
                      <a:pPr algn="just">
                        <a:lnSpc>
                          <a:spcPct val="115000"/>
                        </a:lnSpc>
                        <a:spcAft>
                          <a:spcPts val="1000"/>
                        </a:spcAft>
                      </a:pPr>
                      <a:endParaRPr lang="de-DE" sz="1800" dirty="0">
                        <a:effectLst/>
                        <a:latin typeface="Calibri"/>
                        <a:ea typeface="Calibri"/>
                        <a:cs typeface="Times New Roman"/>
                      </a:endParaRP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a:effectLst/>
                          <a:latin typeface="Times" pitchFamily="18" charset="0"/>
                          <a:ea typeface="Calibri"/>
                          <a:cs typeface="Times New Roman"/>
                        </a:rPr>
                        <a:t> </a:t>
                      </a:r>
                    </a:p>
                    <a:p>
                      <a:endParaRPr lang="de-DE" sz="1800" kern="1200" dirty="0" smtClean="0">
                        <a:solidFill>
                          <a:schemeClr val="tx1"/>
                        </a:solidFill>
                        <a:effectLst/>
                        <a:latin typeface="Times" pitchFamily="18" charset="0"/>
                        <a:ea typeface="+mn-ea"/>
                        <a:cs typeface="+mn-cs"/>
                      </a:endParaRPr>
                    </a:p>
                    <a:p>
                      <a:r>
                        <a:rPr lang="de-DE" sz="1800" kern="1200" dirty="0" smtClean="0">
                          <a:solidFill>
                            <a:schemeClr val="tx1"/>
                          </a:solidFill>
                          <a:effectLst/>
                          <a:latin typeface="Times" pitchFamily="18" charset="0"/>
                          <a:ea typeface="+mn-ea"/>
                          <a:cs typeface="+mn-cs"/>
                        </a:rPr>
                        <a:t>Positioniert die </a:t>
                      </a:r>
                      <a:r>
                        <a:rPr lang="de-DE" sz="1800" kern="1200" dirty="0" smtClean="0">
                          <a:solidFill>
                            <a:schemeClr val="tx1"/>
                          </a:solidFill>
                          <a:effectLst/>
                          <a:latin typeface="Times" pitchFamily="18" charset="0"/>
                          <a:ea typeface="+mn-ea"/>
                          <a:cs typeface="+mn-cs"/>
                        </a:rPr>
                        <a:t>Lichtschranke dort,  wo ihr eure </a:t>
                      </a:r>
                      <a:r>
                        <a:rPr lang="de-DE" sz="1800" kern="1200" dirty="0" smtClean="0">
                          <a:solidFill>
                            <a:schemeClr val="tx1"/>
                          </a:solidFill>
                          <a:effectLst/>
                          <a:latin typeface="Times" pitchFamily="18" charset="0"/>
                          <a:ea typeface="+mn-ea"/>
                          <a:cs typeface="+mn-cs"/>
                        </a:rPr>
                        <a:t>Höchstgeschwindigkeit erwartet. </a:t>
                      </a:r>
                    </a:p>
                    <a:p>
                      <a:pPr algn="just">
                        <a:lnSpc>
                          <a:spcPct val="115000"/>
                        </a:lnSpc>
                        <a:spcAft>
                          <a:spcPts val="1000"/>
                        </a:spcAft>
                      </a:pPr>
                      <a:r>
                        <a:rPr lang="de-DE" sz="700" dirty="0">
                          <a:effectLst/>
                          <a:latin typeface="Times" pitchFamily="18" charset="0"/>
                          <a:ea typeface="Calibri"/>
                          <a:cs typeface="Times New Roman"/>
                        </a:rPr>
                        <a:t> </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0500">
                <a:tc>
                  <a:txBody>
                    <a:bodyPr/>
                    <a:lstStyle/>
                    <a:p>
                      <a:pPr algn="just">
                        <a:lnSpc>
                          <a:spcPct val="115000"/>
                        </a:lnSpc>
                        <a:spcAft>
                          <a:spcPts val="1000"/>
                        </a:spcAft>
                      </a:pPr>
                      <a:r>
                        <a:rPr lang="de-DE" sz="700" b="1" dirty="0">
                          <a:effectLst/>
                          <a:latin typeface="Times New Roman"/>
                          <a:ea typeface="Calibri"/>
                          <a:cs typeface="Times New Roman"/>
                        </a:rPr>
                        <a:t> </a:t>
                      </a:r>
                      <a:endParaRPr lang="de-DE" sz="700" dirty="0">
                        <a:effectLst/>
                        <a:latin typeface="Calibri"/>
                        <a:ea typeface="Calibri"/>
                        <a:cs typeface="Times New Roman"/>
                      </a:endParaRPr>
                    </a:p>
                    <a:p>
                      <a:pPr algn="just">
                        <a:lnSpc>
                          <a:spcPct val="115000"/>
                        </a:lnSpc>
                        <a:spcAft>
                          <a:spcPts val="1000"/>
                        </a:spcAft>
                      </a:pPr>
                      <a:r>
                        <a:rPr lang="de-DE" sz="1800" b="1" kern="1200" dirty="0">
                          <a:solidFill>
                            <a:schemeClr val="tx1"/>
                          </a:solidFill>
                          <a:effectLst/>
                          <a:latin typeface="Times New Roman"/>
                          <a:ea typeface="Calibri"/>
                          <a:cs typeface="Times New Roman"/>
                        </a:rPr>
                        <a:t>Materialvorgaben</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endParaRPr lang="de-DE" sz="1800" kern="1200" dirty="0" smtClean="0">
                        <a:solidFill>
                          <a:schemeClr val="tx1"/>
                        </a:solidFill>
                        <a:effectLst/>
                        <a:latin typeface="Times" pitchFamily="18" charset="0"/>
                        <a:ea typeface="+mn-ea"/>
                        <a:cs typeface="+mn-cs"/>
                      </a:endParaRPr>
                    </a:p>
                    <a:p>
                      <a:endParaRPr lang="de-DE" sz="1800" kern="1200" dirty="0" smtClean="0">
                        <a:solidFill>
                          <a:schemeClr val="tx1"/>
                        </a:solidFill>
                        <a:effectLst/>
                        <a:latin typeface="Times" pitchFamily="18" charset="0"/>
                        <a:ea typeface="+mn-ea"/>
                        <a:cs typeface="+mn-cs"/>
                      </a:endParaRPr>
                    </a:p>
                    <a:p>
                      <a:r>
                        <a:rPr lang="de-DE" sz="1800" kern="1200" dirty="0" smtClean="0">
                          <a:solidFill>
                            <a:schemeClr val="tx1"/>
                          </a:solidFill>
                          <a:effectLst/>
                          <a:latin typeface="Times" pitchFamily="18" charset="0"/>
                          <a:ea typeface="+mn-ea"/>
                          <a:cs typeface="+mn-cs"/>
                        </a:rPr>
                        <a:t>Informationsmaterial</a:t>
                      </a:r>
                      <a:endParaRPr lang="de-DE" sz="1800" kern="1200" dirty="0" smtClean="0">
                        <a:solidFill>
                          <a:schemeClr val="tx1"/>
                        </a:solidFill>
                        <a:effectLst/>
                        <a:latin typeface="Times" pitchFamily="18" charset="0"/>
                        <a:ea typeface="+mn-ea"/>
                        <a:cs typeface="+mn-cs"/>
                      </a:endParaRPr>
                    </a:p>
                    <a:p>
                      <a:r>
                        <a:rPr lang="de-DE" sz="1800" kern="1200" dirty="0" smtClean="0">
                          <a:solidFill>
                            <a:schemeClr val="tx1"/>
                          </a:solidFill>
                          <a:effectLst/>
                          <a:latin typeface="Times" pitchFamily="18" charset="0"/>
                          <a:ea typeface="+mn-ea"/>
                          <a:cs typeface="+mn-cs"/>
                        </a:rPr>
                        <a:t>   </a:t>
                      </a:r>
                    </a:p>
                    <a:p>
                      <a:r>
                        <a:rPr lang="de-DE" sz="1800" kern="1200" dirty="0" smtClean="0">
                          <a:solidFill>
                            <a:schemeClr val="tx1"/>
                          </a:solidFill>
                          <a:effectLst/>
                          <a:latin typeface="Times" pitchFamily="18" charset="0"/>
                          <a:ea typeface="+mn-ea"/>
                          <a:cs typeface="+mn-cs"/>
                        </a:rPr>
                        <a:t>Arbeitsblätter</a:t>
                      </a:r>
                    </a:p>
                    <a:p>
                      <a:r>
                        <a:rPr lang="de-DE" sz="1800" kern="1200" dirty="0" smtClean="0">
                          <a:solidFill>
                            <a:schemeClr val="tx1"/>
                          </a:solidFill>
                          <a:effectLst/>
                          <a:latin typeface="Times" pitchFamily="18" charset="0"/>
                          <a:ea typeface="+mn-ea"/>
                          <a:cs typeface="+mn-cs"/>
                        </a:rPr>
                        <a:t>   </a:t>
                      </a:r>
                    </a:p>
                  </a:txBody>
                  <a:tcPr marL="40750" marR="407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3074" name="Picture 2" descr="MC90025252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980728"/>
            <a:ext cx="1085850" cy="120967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descr="MC90025251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3068960"/>
            <a:ext cx="914400" cy="1057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604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229497534"/>
              </p:ext>
            </p:extLst>
          </p:nvPr>
        </p:nvGraphicFramePr>
        <p:xfrm>
          <a:off x="574846" y="0"/>
          <a:ext cx="8533658" cy="360040"/>
        </p:xfrm>
        <a:graphic>
          <a:graphicData uri="http://schemas.openxmlformats.org/drawingml/2006/table">
            <a:tbl>
              <a:tblPr firstRow="1" firstCol="1" bandRow="1"/>
              <a:tblGrid>
                <a:gridCol w="2070541"/>
                <a:gridCol w="6463117"/>
              </a:tblGrid>
              <a:tr h="360040">
                <a:tc>
                  <a:txBody>
                    <a:bodyPr/>
                    <a:lstStyle/>
                    <a:p>
                      <a:pPr algn="l">
                        <a:lnSpc>
                          <a:spcPct val="115000"/>
                        </a:lnSpc>
                        <a:spcAft>
                          <a:spcPts val="1000"/>
                        </a:spcAft>
                      </a:pPr>
                      <a:r>
                        <a:rPr lang="de-DE" sz="700" dirty="0">
                          <a:effectLst/>
                          <a:latin typeface="Times New Roman"/>
                          <a:ea typeface="Calibri"/>
                          <a:cs typeface="Times New Roman"/>
                        </a:rPr>
                        <a:t> </a:t>
                      </a:r>
                      <a:r>
                        <a:rPr lang="de-DE" sz="1400" dirty="0" smtClean="0">
                          <a:effectLst/>
                          <a:latin typeface="Times New Roman"/>
                          <a:ea typeface="Calibri"/>
                          <a:cs typeface="Times New Roman"/>
                        </a:rPr>
                        <a:t>Informationsmaterialien</a:t>
                      </a:r>
                      <a:endParaRPr lang="de-DE" sz="7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7FF"/>
                    </a:solidFill>
                  </a:tcPr>
                </a:tc>
                <a:tc>
                  <a:txBody>
                    <a:bodyPr/>
                    <a:lstStyle/>
                    <a:p>
                      <a:pPr algn="just">
                        <a:lnSpc>
                          <a:spcPct val="115000"/>
                        </a:lnSpc>
                        <a:spcAft>
                          <a:spcPts val="1000"/>
                        </a:spcAft>
                      </a:pPr>
                      <a:r>
                        <a:rPr lang="de-DE" sz="700" dirty="0" smtClean="0">
                          <a:effectLst/>
                          <a:latin typeface="Times New Roman"/>
                          <a:ea typeface="Calibri"/>
                          <a:cs typeface="Times New Roman"/>
                        </a:rPr>
                        <a:t> </a:t>
                      </a:r>
                      <a:r>
                        <a:rPr lang="de-DE" sz="1400" dirty="0" smtClean="0">
                          <a:effectLst/>
                          <a:latin typeface="Times New Roman"/>
                          <a:ea typeface="Calibri"/>
                          <a:cs typeface="Times New Roman"/>
                        </a:rPr>
                        <a:t>Halfpipe</a:t>
                      </a:r>
                      <a:endParaRPr lang="de-DE" sz="1400" dirty="0">
                        <a:effectLst/>
                        <a:latin typeface="Calibri"/>
                        <a:ea typeface="Calibri"/>
                        <a:cs typeface="Times New Roman"/>
                      </a:endParaRPr>
                    </a:p>
                  </a:txBody>
                  <a:tcPr marL="40750" marR="407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Textfeld 4096"/>
          <p:cNvSpPr txBox="1"/>
          <p:nvPr/>
        </p:nvSpPr>
        <p:spPr>
          <a:xfrm>
            <a:off x="3707904" y="2086815"/>
            <a:ext cx="3168352" cy="2031325"/>
          </a:xfrm>
          <a:prstGeom prst="rect">
            <a:avLst/>
          </a:prstGeom>
          <a:noFill/>
        </p:spPr>
        <p:txBody>
          <a:bodyPr wrap="square" rtlCol="0">
            <a:spAutoFit/>
          </a:bodyPr>
          <a:lstStyle/>
          <a:p>
            <a:r>
              <a:rPr lang="de-DE" sz="1400" b="1" dirty="0" smtClean="0"/>
              <a:t>Bewegungsenergie </a:t>
            </a:r>
            <a:r>
              <a:rPr lang="de-DE" sz="1400" b="1" dirty="0"/>
              <a:t>(kinetische Energie)</a:t>
            </a:r>
            <a:endParaRPr lang="de-DE" sz="1400" dirty="0"/>
          </a:p>
          <a:p>
            <a:r>
              <a:rPr lang="de-DE" sz="1200" dirty="0"/>
              <a:t>Die Bewegungsenergie wird auch kinetische Energie genannt. Kinetische Energie liegt immer dann vor, wenn sich ein Gegenstand oder ein Körper bewegt. Beispiel dafür ist eine rollende Kugel oder ein fahrendes Auto. Wenn die Geschwindigkeit des Körpers am größten ist, so ist seine kinetische Energie auch am größten. Ruht der Körper ist seine kinetische Energie gleich </a:t>
            </a:r>
            <a:r>
              <a:rPr lang="de-DE" sz="1200" dirty="0" smtClean="0"/>
              <a:t>0.</a:t>
            </a:r>
            <a:endParaRPr lang="de-DE" sz="1200" dirty="0"/>
          </a:p>
        </p:txBody>
      </p:sp>
      <p:sp>
        <p:nvSpPr>
          <p:cNvPr id="4098" name="Textfeld 4097"/>
          <p:cNvSpPr txBox="1"/>
          <p:nvPr/>
        </p:nvSpPr>
        <p:spPr>
          <a:xfrm>
            <a:off x="827584" y="560293"/>
            <a:ext cx="2952328" cy="1415772"/>
          </a:xfrm>
          <a:prstGeom prst="rect">
            <a:avLst/>
          </a:prstGeom>
          <a:noFill/>
        </p:spPr>
        <p:txBody>
          <a:bodyPr wrap="square" rtlCol="0">
            <a:spAutoFit/>
          </a:bodyPr>
          <a:lstStyle/>
          <a:p>
            <a:r>
              <a:rPr lang="de-DE" sz="1400" b="1" dirty="0"/>
              <a:t>Lageenergie (potenzielle Energie)</a:t>
            </a:r>
            <a:endParaRPr lang="de-DE" sz="1400" dirty="0"/>
          </a:p>
          <a:p>
            <a:r>
              <a:rPr lang="de-DE" sz="1200" dirty="0"/>
              <a:t>Die Lageenergie, auch potentielle Energie genannt, wird umso </a:t>
            </a:r>
            <a:r>
              <a:rPr lang="de-DE" sz="1200" dirty="0" smtClean="0"/>
              <a:t>größer, </a:t>
            </a:r>
            <a:r>
              <a:rPr lang="de-DE" sz="1200" dirty="0"/>
              <a:t>je höher ein Körper oder Gegenstand liegt. Das heißt, dass </a:t>
            </a:r>
            <a:r>
              <a:rPr lang="de-DE" sz="1200" dirty="0" smtClean="0"/>
              <a:t>z. B. </a:t>
            </a:r>
            <a:r>
              <a:rPr lang="de-DE" sz="1200" dirty="0"/>
              <a:t>ein Ball, der auf </a:t>
            </a:r>
            <a:r>
              <a:rPr lang="de-DE" sz="1200" dirty="0" smtClean="0"/>
              <a:t>einem Tisch </a:t>
            </a:r>
            <a:r>
              <a:rPr lang="de-DE" sz="1200" dirty="0"/>
              <a:t>liegt, eine größere Lageenergie besitzt als auf dem Boden. </a:t>
            </a:r>
          </a:p>
        </p:txBody>
      </p:sp>
      <p:sp>
        <p:nvSpPr>
          <p:cNvPr id="4099" name="Textfeld 4098"/>
          <p:cNvSpPr txBox="1"/>
          <p:nvPr/>
        </p:nvSpPr>
        <p:spPr>
          <a:xfrm>
            <a:off x="611560" y="4437112"/>
            <a:ext cx="4248472" cy="2154436"/>
          </a:xfrm>
          <a:prstGeom prst="rect">
            <a:avLst/>
          </a:prstGeom>
          <a:noFill/>
        </p:spPr>
        <p:txBody>
          <a:bodyPr wrap="square" rtlCol="0">
            <a:spAutoFit/>
          </a:bodyPr>
          <a:lstStyle/>
          <a:p>
            <a:r>
              <a:rPr lang="de-DE" sz="1400" b="1" dirty="0"/>
              <a:t>Energieumwandlung</a:t>
            </a:r>
            <a:endParaRPr lang="de-DE" sz="1400" dirty="0"/>
          </a:p>
          <a:p>
            <a:r>
              <a:rPr lang="de-DE" sz="1200" dirty="0"/>
              <a:t>Bei nahezu allen Vorgängen in Natur und Technik finden Energieumwandlungen statt. Hierbei gilt folgendes Prinzip: Energie kann nicht neu erschaffen werden </a:t>
            </a:r>
            <a:r>
              <a:rPr lang="de-DE" sz="1200" dirty="0" smtClean="0"/>
              <a:t>und bei </a:t>
            </a:r>
            <a:r>
              <a:rPr lang="de-DE" sz="1200" dirty="0" err="1" smtClean="0"/>
              <a:t>Energieum</a:t>
            </a:r>
            <a:r>
              <a:rPr lang="de-DE" sz="1200" dirty="0" smtClean="0"/>
              <a:t>-wandlungen </a:t>
            </a:r>
            <a:r>
              <a:rPr lang="de-DE" sz="1200" dirty="0"/>
              <a:t>geht keine Energie verloren. Allerdings ist es oft so, dass ein Teil der vorhandenen Energie nicht total in die gewünschte Energieform übergeht. Durch Reibung und ähnliche Prozesse kommt es fast immer zur </a:t>
            </a:r>
            <a:r>
              <a:rPr lang="de-DE" sz="1200"/>
              <a:t>Erwärmung </a:t>
            </a:r>
            <a:r>
              <a:rPr lang="de-DE" sz="1200" smtClean="0"/>
              <a:t>der beteiligten Objekte. </a:t>
            </a:r>
            <a:r>
              <a:rPr lang="de-DE" sz="1200" dirty="0"/>
              <a:t>Die dabei auftretende thermische Energie steht dann meist nicht mehr zur Verfügung, weil sie in Form von Wärme an die Umgebung abgegeben wird.  </a:t>
            </a:r>
          </a:p>
        </p:txBody>
      </p:sp>
      <p:pic>
        <p:nvPicPr>
          <p:cNvPr id="1028" name="Picture 4" descr="C:\Dokumente und Einstellungen\SG\Lokale Einstellungen\Temporary Internet Files\Content.IE5\Q9WHJ03Q\MC9001493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2505591"/>
            <a:ext cx="1207601" cy="119377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Dokumente und Einstellungen\SG\Lokale Einstellungen\Temporary Internet Files\Content.IE5\BQKUK20L\MM900323792[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692696"/>
            <a:ext cx="876300" cy="1019175"/>
          </a:xfrm>
          <a:prstGeom prst="rect">
            <a:avLst/>
          </a:prstGeom>
          <a:noFill/>
          <a:extLst>
            <a:ext uri="{909E8E84-426E-40DD-AFC4-6F175D3DCCD1}">
              <a14:hiddenFill xmlns:a14="http://schemas.microsoft.com/office/drawing/2010/main">
                <a:solidFill>
                  <a:srgbClr val="FFFFFF"/>
                </a:solidFill>
              </a14:hiddenFill>
            </a:ext>
          </a:extLst>
        </p:spPr>
      </p:pic>
      <p:sp>
        <p:nvSpPr>
          <p:cNvPr id="3" name="Abgerundetes Rechteck 2"/>
          <p:cNvSpPr/>
          <p:nvPr/>
        </p:nvSpPr>
        <p:spPr>
          <a:xfrm>
            <a:off x="5000690" y="5013176"/>
            <a:ext cx="144016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p</a:t>
            </a:r>
            <a:r>
              <a:rPr lang="de-DE" sz="1400" dirty="0" smtClean="0"/>
              <a:t>otentielle Energie</a:t>
            </a:r>
            <a:endParaRPr lang="de-DE" sz="1400" dirty="0"/>
          </a:p>
        </p:txBody>
      </p:sp>
      <p:sp>
        <p:nvSpPr>
          <p:cNvPr id="12" name="Abgerundetes Rechteck 11"/>
          <p:cNvSpPr/>
          <p:nvPr/>
        </p:nvSpPr>
        <p:spPr>
          <a:xfrm>
            <a:off x="7596336" y="5013176"/>
            <a:ext cx="144016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k</a:t>
            </a:r>
            <a:r>
              <a:rPr lang="de-DE" sz="1400" dirty="0" smtClean="0"/>
              <a:t>inetische</a:t>
            </a:r>
          </a:p>
          <a:p>
            <a:pPr algn="ctr"/>
            <a:r>
              <a:rPr lang="de-DE" sz="1400" dirty="0" smtClean="0"/>
              <a:t>Energie</a:t>
            </a:r>
            <a:endParaRPr lang="de-DE" sz="1400" dirty="0"/>
          </a:p>
        </p:txBody>
      </p:sp>
      <p:sp>
        <p:nvSpPr>
          <p:cNvPr id="8" name="Pfeil nach rechts 7"/>
          <p:cNvSpPr/>
          <p:nvPr/>
        </p:nvSpPr>
        <p:spPr>
          <a:xfrm>
            <a:off x="6588224" y="5301208"/>
            <a:ext cx="86409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Abgerundetes Rechteck 12"/>
          <p:cNvSpPr/>
          <p:nvPr/>
        </p:nvSpPr>
        <p:spPr>
          <a:xfrm>
            <a:off x="6084168" y="6165304"/>
            <a:ext cx="1827936" cy="3600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1400" dirty="0"/>
              <a:t>t</a:t>
            </a:r>
            <a:r>
              <a:rPr lang="de-DE" sz="1400" dirty="0" smtClean="0"/>
              <a:t>hermische Energie</a:t>
            </a:r>
            <a:endParaRPr lang="de-DE" sz="1400" dirty="0"/>
          </a:p>
        </p:txBody>
      </p:sp>
      <p:cxnSp>
        <p:nvCxnSpPr>
          <p:cNvPr id="19" name="Gerade Verbindung mit Pfeil 18"/>
          <p:cNvCxnSpPr/>
          <p:nvPr/>
        </p:nvCxnSpPr>
        <p:spPr>
          <a:xfrm>
            <a:off x="6998136" y="5517232"/>
            <a:ext cx="0" cy="522627"/>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467081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286</Words>
  <Application>Microsoft Office PowerPoint</Application>
  <PresentationFormat>Bildschirmpräsentation (4:3)</PresentationFormat>
  <Paragraphs>41</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Larissa</vt:lpstr>
      <vt:lpstr>PowerPoint-Präsentation</vt:lpstr>
      <vt:lpstr>PowerPoint-Präsentation</vt:lpstr>
      <vt:lpstr>PowerPoint-Präsentation</vt:lpstr>
      <vt:lpstr>PowerPoint-Präsentation</vt:lpstr>
    </vt:vector>
  </TitlesOfParts>
  <Company>TUD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Fletcher</dc:creator>
  <cp:lastModifiedBy>Sibys</cp:lastModifiedBy>
  <cp:revision>16</cp:revision>
  <dcterms:created xsi:type="dcterms:W3CDTF">2014-02-04T20:05:56Z</dcterms:created>
  <dcterms:modified xsi:type="dcterms:W3CDTF">2014-03-23T14:48:58Z</dcterms:modified>
</cp:coreProperties>
</file>