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2" y="0"/>
            <a:ext cx="5794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40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E27F42-EEA2-4B36-8FB7-11D94B42E83A}" type="datetimeFigureOut">
              <a:rPr lang="de-DE" smtClean="0"/>
              <a:t>23.03.2014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234169F-A8F0-4CDE-8A51-1AAB28A48F4E}" type="slidenum">
              <a:rPr lang="de-DE" smtClean="0"/>
              <a:t>‹Nr.›</a:t>
            </a:fld>
            <a:endParaRPr lang="de-DE" dirty="0"/>
          </a:p>
        </p:txBody>
      </p:sp>
    </p:spTree>
    <p:extLst>
      <p:ext uri="{BB962C8B-B14F-4D97-AF65-F5344CB8AC3E}">
        <p14:creationId xmlns:p14="http://schemas.microsoft.com/office/powerpoint/2010/main" val="6849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E27F42-EEA2-4B36-8FB7-11D94B42E83A}" type="datetimeFigureOut">
              <a:rPr lang="de-DE" smtClean="0"/>
              <a:t>23.03.2014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234169F-A8F0-4CDE-8A51-1AAB28A48F4E}" type="slidenum">
              <a:rPr lang="de-DE" smtClean="0"/>
              <a:t>‹Nr.›</a:t>
            </a:fld>
            <a:endParaRPr lang="de-DE" dirty="0"/>
          </a:p>
        </p:txBody>
      </p:sp>
    </p:spTree>
    <p:extLst>
      <p:ext uri="{BB962C8B-B14F-4D97-AF65-F5344CB8AC3E}">
        <p14:creationId xmlns:p14="http://schemas.microsoft.com/office/powerpoint/2010/main" val="243490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E27F42-EEA2-4B36-8FB7-11D94B42E83A}" type="datetimeFigureOut">
              <a:rPr lang="de-DE" smtClean="0"/>
              <a:t>23.03.2014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234169F-A8F0-4CDE-8A51-1AAB28A48F4E}" type="slidenum">
              <a:rPr lang="de-DE" smtClean="0"/>
              <a:t>‹Nr.›</a:t>
            </a:fld>
            <a:endParaRPr lang="de-DE" dirty="0"/>
          </a:p>
        </p:txBody>
      </p:sp>
    </p:spTree>
    <p:extLst>
      <p:ext uri="{BB962C8B-B14F-4D97-AF65-F5344CB8AC3E}">
        <p14:creationId xmlns:p14="http://schemas.microsoft.com/office/powerpoint/2010/main" val="170583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9E27F42-EEA2-4B36-8FB7-11D94B42E83A}" type="datetimeFigureOut">
              <a:rPr lang="de-DE" smtClean="0"/>
              <a:t>23.03.2014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234169F-A8F0-4CDE-8A51-1AAB28A48F4E}" type="slidenum">
              <a:rPr lang="de-DE" smtClean="0"/>
              <a:t>‹Nr.›</a:t>
            </a:fld>
            <a:endParaRPr lang="de-DE" dirty="0"/>
          </a:p>
        </p:txBody>
      </p:sp>
    </p:spTree>
    <p:extLst>
      <p:ext uri="{BB962C8B-B14F-4D97-AF65-F5344CB8AC3E}">
        <p14:creationId xmlns:p14="http://schemas.microsoft.com/office/powerpoint/2010/main" val="8495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9E27F42-EEA2-4B36-8FB7-11D94B42E83A}" type="datetimeFigureOut">
              <a:rPr lang="de-DE" smtClean="0"/>
              <a:t>23.03.2014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234169F-A8F0-4CDE-8A51-1AAB28A48F4E}" type="slidenum">
              <a:rPr lang="de-DE" smtClean="0"/>
              <a:t>‹Nr.›</a:t>
            </a:fld>
            <a:endParaRPr lang="de-DE" dirty="0"/>
          </a:p>
        </p:txBody>
      </p:sp>
    </p:spTree>
    <p:extLst>
      <p:ext uri="{BB962C8B-B14F-4D97-AF65-F5344CB8AC3E}">
        <p14:creationId xmlns:p14="http://schemas.microsoft.com/office/powerpoint/2010/main" val="373515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9E27F42-EEA2-4B36-8FB7-11D94B42E83A}" type="datetimeFigureOut">
              <a:rPr lang="de-DE" smtClean="0"/>
              <a:t>23.03.2014</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C234169F-A8F0-4CDE-8A51-1AAB28A48F4E}" type="slidenum">
              <a:rPr lang="de-DE" smtClean="0"/>
              <a:t>‹Nr.›</a:t>
            </a:fld>
            <a:endParaRPr lang="de-DE" dirty="0"/>
          </a:p>
        </p:txBody>
      </p:sp>
    </p:spTree>
    <p:extLst>
      <p:ext uri="{BB962C8B-B14F-4D97-AF65-F5344CB8AC3E}">
        <p14:creationId xmlns:p14="http://schemas.microsoft.com/office/powerpoint/2010/main" val="377476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9E27F42-EEA2-4B36-8FB7-11D94B42E83A}" type="datetimeFigureOut">
              <a:rPr lang="de-DE" smtClean="0"/>
              <a:t>23.03.2014</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C234169F-A8F0-4CDE-8A51-1AAB28A48F4E}" type="slidenum">
              <a:rPr lang="de-DE" smtClean="0"/>
              <a:t>‹Nr.›</a:t>
            </a:fld>
            <a:endParaRPr lang="de-DE" dirty="0"/>
          </a:p>
        </p:txBody>
      </p:sp>
    </p:spTree>
    <p:extLst>
      <p:ext uri="{BB962C8B-B14F-4D97-AF65-F5344CB8AC3E}">
        <p14:creationId xmlns:p14="http://schemas.microsoft.com/office/powerpoint/2010/main" val="90684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9E27F42-EEA2-4B36-8FB7-11D94B42E83A}" type="datetimeFigureOut">
              <a:rPr lang="de-DE" smtClean="0"/>
              <a:t>23.03.2014</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C234169F-A8F0-4CDE-8A51-1AAB28A48F4E}" type="slidenum">
              <a:rPr lang="de-DE" smtClean="0"/>
              <a:t>‹Nr.›</a:t>
            </a:fld>
            <a:endParaRPr lang="de-DE" dirty="0"/>
          </a:p>
        </p:txBody>
      </p:sp>
    </p:spTree>
    <p:extLst>
      <p:ext uri="{BB962C8B-B14F-4D97-AF65-F5344CB8AC3E}">
        <p14:creationId xmlns:p14="http://schemas.microsoft.com/office/powerpoint/2010/main" val="233492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9E27F42-EEA2-4B36-8FB7-11D94B42E83A}" type="datetimeFigureOut">
              <a:rPr lang="de-DE" smtClean="0"/>
              <a:t>23.03.2014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234169F-A8F0-4CDE-8A51-1AAB28A48F4E}" type="slidenum">
              <a:rPr lang="de-DE" smtClean="0"/>
              <a:t>‹Nr.›</a:t>
            </a:fld>
            <a:endParaRPr lang="de-DE" dirty="0"/>
          </a:p>
        </p:txBody>
      </p:sp>
    </p:spTree>
    <p:extLst>
      <p:ext uri="{BB962C8B-B14F-4D97-AF65-F5344CB8AC3E}">
        <p14:creationId xmlns:p14="http://schemas.microsoft.com/office/powerpoint/2010/main" val="111667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9E27F42-EEA2-4B36-8FB7-11D94B42E83A}" type="datetimeFigureOut">
              <a:rPr lang="de-DE" smtClean="0"/>
              <a:t>23.03.2014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234169F-A8F0-4CDE-8A51-1AAB28A48F4E}" type="slidenum">
              <a:rPr lang="de-DE" smtClean="0"/>
              <a:t>‹Nr.›</a:t>
            </a:fld>
            <a:endParaRPr lang="de-DE" dirty="0"/>
          </a:p>
        </p:txBody>
      </p:sp>
    </p:spTree>
    <p:extLst>
      <p:ext uri="{BB962C8B-B14F-4D97-AF65-F5344CB8AC3E}">
        <p14:creationId xmlns:p14="http://schemas.microsoft.com/office/powerpoint/2010/main" val="172482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27F42-EEA2-4B36-8FB7-11D94B42E83A}" type="datetimeFigureOut">
              <a:rPr lang="de-DE" smtClean="0"/>
              <a:t>23.03.2014</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4169F-A8F0-4CDE-8A51-1AAB28A48F4E}" type="slidenum">
              <a:rPr lang="de-DE" smtClean="0"/>
              <a:t>‹Nr.›</a:t>
            </a:fld>
            <a:endParaRPr lang="de-DE" dirty="0"/>
          </a:p>
        </p:txBody>
      </p:sp>
    </p:spTree>
    <p:extLst>
      <p:ext uri="{BB962C8B-B14F-4D97-AF65-F5344CB8AC3E}">
        <p14:creationId xmlns:p14="http://schemas.microsoft.com/office/powerpoint/2010/main" val="38999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6000" contrast="-14000"/>
                    </a14:imgEffect>
                  </a14:imgLayer>
                </a14:imgProps>
              </a:ext>
              <a:ext uri="{28A0092B-C50C-407E-A947-70E740481C1C}">
                <a14:useLocalDpi xmlns:a14="http://schemas.microsoft.com/office/drawing/2010/main" val="0"/>
              </a:ext>
            </a:extLst>
          </a:blip>
          <a:srcRect/>
          <a:stretch>
            <a:fillRect/>
          </a:stretch>
        </p:blipFill>
        <p:spPr bwMode="auto">
          <a:xfrm>
            <a:off x="0" y="-30754"/>
            <a:ext cx="9252520" cy="688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6144344"/>
            <a:ext cx="117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187623" y="2348880"/>
            <a:ext cx="5051425" cy="360039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altLang="de-DE" sz="2600" b="0" i="0" u="none" strike="noStrike" cap="none" normalizeH="0" baseline="0" dirty="0" smtClean="0">
                <a:ln>
                  <a:noFill/>
                </a:ln>
                <a:solidFill>
                  <a:schemeClr val="tx2">
                    <a:lumMod val="60000"/>
                    <a:lumOff val="40000"/>
                  </a:schemeClr>
                </a:solidFill>
                <a:effectLst/>
                <a:latin typeface="Times New Roman" pitchFamily="18" charset="0"/>
              </a:rPr>
              <a:t>Unterrichtsmaterialien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de-DE" altLang="de-DE" sz="2400" b="0" i="0" u="none" strike="noStrike" cap="none" normalizeH="0" baseline="0" dirty="0" smtClean="0">
                <a:ln>
                  <a:noFill/>
                </a:ln>
                <a:solidFill>
                  <a:schemeClr val="tx2">
                    <a:lumMod val="60000"/>
                    <a:lumOff val="40000"/>
                  </a:schemeClr>
                </a:solidFill>
                <a:effectLst/>
                <a:latin typeface="Times New Roman" pitchFamily="18" charset="0"/>
              </a:rPr>
              <a:t>Einführung zur Ausstellung</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de-DE" altLang="de-DE" sz="2400" b="0" i="0" u="none" strike="noStrike" cap="none" normalizeH="0" baseline="0" dirty="0" smtClean="0">
              <a:ln>
                <a:noFill/>
              </a:ln>
              <a:solidFill>
                <a:schemeClr val="tx2">
                  <a:lumMod val="60000"/>
                  <a:lumOff val="40000"/>
                </a:schemeClr>
              </a:solidFill>
              <a:effectLst/>
              <a:latin typeface="Times New Roman" pitchFamily="18" charset="0"/>
            </a:endParaRPr>
          </a:p>
          <a:p>
            <a:pPr lvl="0" fontAlgn="base">
              <a:spcBef>
                <a:spcPct val="0"/>
              </a:spcBef>
              <a:spcAft>
                <a:spcPts val="1000"/>
              </a:spcAft>
            </a:pPr>
            <a:r>
              <a:rPr lang="de-DE" sz="2400" dirty="0" smtClean="0">
                <a:solidFill>
                  <a:schemeClr val="tx2">
                    <a:lumMod val="60000"/>
                    <a:lumOff val="40000"/>
                  </a:schemeClr>
                </a:solidFill>
                <a:latin typeface="Times New Roman" pitchFamily="18" charset="0"/>
              </a:rPr>
              <a:t>„Von </a:t>
            </a:r>
            <a:r>
              <a:rPr lang="de-DE" sz="2400" dirty="0">
                <a:solidFill>
                  <a:schemeClr val="tx2">
                    <a:lumMod val="60000"/>
                    <a:lumOff val="40000"/>
                  </a:schemeClr>
                </a:solidFill>
                <a:latin typeface="Times New Roman" pitchFamily="18" charset="0"/>
              </a:rPr>
              <a:t>der Steinplatte zur Festplatte“</a:t>
            </a:r>
            <a:endParaRPr lang="de-DE" altLang="de-DE" sz="2400" dirty="0">
              <a:solidFill>
                <a:schemeClr val="tx2">
                  <a:lumMod val="60000"/>
                  <a:lumOff val="40000"/>
                </a:schemeClr>
              </a:solidFill>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de-DE" altLang="de-DE" sz="2600" b="0" i="0" u="none" strike="noStrike" cap="none" normalizeH="0" baseline="0" dirty="0" smtClean="0">
              <a:ln>
                <a:noFill/>
              </a:ln>
              <a:solidFill>
                <a:schemeClr val="tx2">
                  <a:lumMod val="60000"/>
                  <a:lumOff val="40000"/>
                </a:schemeClr>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de-DE" altLang="de-DE" sz="2600" b="0" i="0" u="none" strike="noStrike" cap="none" normalizeH="0" baseline="0" dirty="0" smtClean="0">
                <a:ln>
                  <a:noFill/>
                </a:ln>
                <a:solidFill>
                  <a:schemeClr val="tx2">
                    <a:lumMod val="60000"/>
                    <a:lumOff val="40000"/>
                  </a:schemeClr>
                </a:solidFill>
                <a:effectLst/>
                <a:latin typeface="Times New Roman" pitchFamily="18" charset="0"/>
              </a:rPr>
              <a:t>Fach: fächerübergreifend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de-DE" altLang="de-DE" sz="2600" b="0" i="0" u="none" strike="noStrike" cap="none" normalizeH="0" baseline="0" dirty="0" smtClean="0">
                <a:ln>
                  <a:noFill/>
                </a:ln>
                <a:solidFill>
                  <a:schemeClr val="tx2">
                    <a:lumMod val="60000"/>
                    <a:lumOff val="40000"/>
                  </a:schemeClr>
                </a:solidFill>
                <a:effectLst/>
                <a:latin typeface="Times New Roman" pitchFamily="18" charset="0"/>
              </a:rPr>
              <a:t>Jahrgangstufe</a:t>
            </a:r>
            <a:r>
              <a:rPr kumimoji="0" lang="de-DE" altLang="de-DE" sz="2600" b="0" i="0" u="none" strike="noStrike" cap="none" normalizeH="0" baseline="0" dirty="0" smtClean="0">
                <a:ln>
                  <a:noFill/>
                </a:ln>
                <a:solidFill>
                  <a:schemeClr val="tx2">
                    <a:lumMod val="60000"/>
                    <a:lumOff val="40000"/>
                  </a:schemeClr>
                </a:solidFill>
                <a:effectLst/>
                <a:latin typeface="Times New Roman" pitchFamily="18" charset="0"/>
              </a:rPr>
              <a:t>: für </a:t>
            </a:r>
            <a:r>
              <a:rPr kumimoji="0" lang="de-DE" altLang="de-DE" sz="2600" b="0" i="0" u="none" strike="noStrike" cap="none" normalizeH="0" baseline="0" dirty="0" smtClean="0">
                <a:ln>
                  <a:noFill/>
                </a:ln>
                <a:solidFill>
                  <a:schemeClr val="tx2">
                    <a:lumMod val="60000"/>
                    <a:lumOff val="40000"/>
                  </a:schemeClr>
                </a:solidFill>
                <a:effectLst/>
                <a:latin typeface="Times New Roman" pitchFamily="18" charset="0"/>
              </a:rPr>
              <a:t>alle</a:t>
            </a:r>
            <a:endParaRPr kumimoji="0" lang="de-DE" altLang="de-DE" sz="1800" b="0" i="0" u="none" strike="noStrike" cap="none" normalizeH="0" baseline="0" dirty="0" smtClean="0">
              <a:ln>
                <a:noFill/>
              </a:ln>
              <a:solidFill>
                <a:schemeClr val="tx2">
                  <a:lumMod val="60000"/>
                  <a:lumOff val="40000"/>
                </a:schemeClr>
              </a:solidFill>
              <a:effectLst/>
              <a:latin typeface="Arial" pitchFamily="34" charset="0"/>
            </a:endParaRPr>
          </a:p>
        </p:txBody>
      </p:sp>
      <p:sp>
        <p:nvSpPr>
          <p:cNvPr id="2" name="Rechteck 1"/>
          <p:cNvSpPr/>
          <p:nvPr/>
        </p:nvSpPr>
        <p:spPr>
          <a:xfrm>
            <a:off x="1187623" y="6144344"/>
            <a:ext cx="2371162" cy="369332"/>
          </a:xfrm>
          <a:prstGeom prst="rect">
            <a:avLst/>
          </a:prstGeom>
        </p:spPr>
        <p:txBody>
          <a:bodyPr wrap="none">
            <a:spAutoFit/>
          </a:bodyPr>
          <a:lstStyle/>
          <a:p>
            <a:r>
              <a:rPr lang="de-DE" dirty="0" smtClean="0">
                <a:solidFill>
                  <a:schemeClr val="tx2">
                    <a:lumMod val="60000"/>
                    <a:lumOff val="40000"/>
                  </a:schemeClr>
                </a:solidFill>
              </a:rPr>
              <a:t> Autor</a:t>
            </a:r>
            <a:r>
              <a:rPr lang="de-DE" dirty="0">
                <a:solidFill>
                  <a:schemeClr val="tx2">
                    <a:lumMod val="60000"/>
                    <a:lumOff val="40000"/>
                  </a:schemeClr>
                </a:solidFill>
              </a:rPr>
              <a:t>: Frank Elkemann</a:t>
            </a:r>
          </a:p>
        </p:txBody>
      </p:sp>
      <p:pic>
        <p:nvPicPr>
          <p:cNvPr id="6" name="Grafik 5"/>
          <p:cNvPicPr/>
          <p:nvPr/>
        </p:nvPicPr>
        <p:blipFill>
          <a:blip r:embed="rId5">
            <a:extLst>
              <a:ext uri="{28A0092B-C50C-407E-A947-70E740481C1C}">
                <a14:useLocalDpi xmlns:a14="http://schemas.microsoft.com/office/drawing/2010/main" val="0"/>
              </a:ext>
            </a:extLst>
          </a:blip>
          <a:srcRect/>
          <a:stretch>
            <a:fillRect/>
          </a:stretch>
        </p:blipFill>
        <p:spPr bwMode="auto">
          <a:xfrm>
            <a:off x="4932040" y="6120214"/>
            <a:ext cx="2164080" cy="481330"/>
          </a:xfrm>
          <a:prstGeom prst="rect">
            <a:avLst/>
          </a:prstGeom>
          <a:noFill/>
        </p:spPr>
      </p:pic>
    </p:spTree>
    <p:extLst>
      <p:ext uri="{BB962C8B-B14F-4D97-AF65-F5344CB8AC3E}">
        <p14:creationId xmlns:p14="http://schemas.microsoft.com/office/powerpoint/2010/main" val="4132697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12723118"/>
              </p:ext>
            </p:extLst>
          </p:nvPr>
        </p:nvGraphicFramePr>
        <p:xfrm>
          <a:off x="574846" y="0"/>
          <a:ext cx="8533658" cy="360040"/>
        </p:xfrm>
        <a:graphic>
          <a:graphicData uri="http://schemas.openxmlformats.org/drawingml/2006/table">
            <a:tbl>
              <a:tblPr firstRow="1" firstCol="1" bandRow="1"/>
              <a:tblGrid>
                <a:gridCol w="2070541"/>
                <a:gridCol w="6463117"/>
              </a:tblGrid>
              <a:tr h="360040">
                <a:tc>
                  <a:txBody>
                    <a:bodyPr/>
                    <a:lstStyle/>
                    <a:p>
                      <a:pPr algn="l">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Informationsmaterialien-7</a:t>
                      </a:r>
                      <a:endParaRPr lang="de-DE" sz="7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algn="just">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Flashspeicher</a:t>
                      </a:r>
                      <a:endParaRPr lang="de-DE" sz="14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Abgerundetes Rechteck 7"/>
          <p:cNvSpPr/>
          <p:nvPr/>
        </p:nvSpPr>
        <p:spPr>
          <a:xfrm>
            <a:off x="1043608" y="3861048"/>
            <a:ext cx="7416824" cy="2680050"/>
          </a:xfrm>
          <a:prstGeom prst="roundRect">
            <a:avLst/>
          </a:prstGeom>
          <a:gradFill>
            <a:gsLst>
              <a:gs pos="0">
                <a:schemeClr val="accent1">
                  <a:tint val="66000"/>
                  <a:satMod val="160000"/>
                </a:schemeClr>
              </a:gs>
              <a:gs pos="0">
                <a:schemeClr val="accent1">
                  <a:lumMod val="0"/>
                  <a:lumOff val="100000"/>
                  <a:alpha val="63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Verfügbar : 	ab 1994</a:t>
            </a:r>
          </a:p>
          <a:p>
            <a:r>
              <a:rPr lang="de-DE" sz="1400" b="1" dirty="0">
                <a:solidFill>
                  <a:schemeClr val="tx1"/>
                </a:solidFill>
              </a:rPr>
              <a:t>Funktion:</a:t>
            </a:r>
          </a:p>
          <a:p>
            <a:r>
              <a:rPr lang="de-DE" sz="1400" b="1" dirty="0">
                <a:solidFill>
                  <a:schemeClr val="tx1"/>
                </a:solidFill>
              </a:rPr>
              <a:t>Die Informationen </a:t>
            </a:r>
            <a:r>
              <a:rPr lang="de-DE" sz="1400" b="1" dirty="0" smtClean="0">
                <a:solidFill>
                  <a:schemeClr val="tx1"/>
                </a:solidFill>
              </a:rPr>
              <a:t>(= Bits</a:t>
            </a:r>
            <a:r>
              <a:rPr lang="de-DE" sz="1400" b="1" dirty="0">
                <a:solidFill>
                  <a:schemeClr val="tx1"/>
                </a:solidFill>
              </a:rPr>
              <a:t>) werden in Form von elektrischen Ladungen auf einem Floating-Gate eines Metall-Isolator-Halbleiter-Feldeffekttransistor </a:t>
            </a:r>
            <a:r>
              <a:rPr lang="de-DE" sz="1400" b="1" dirty="0" smtClean="0">
                <a:solidFill>
                  <a:schemeClr val="tx1"/>
                </a:solidFill>
              </a:rPr>
              <a:t>(= MISFET</a:t>
            </a:r>
            <a:r>
              <a:rPr lang="de-DE" sz="1400" b="1" dirty="0">
                <a:solidFill>
                  <a:schemeClr val="tx1"/>
                </a:solidFill>
              </a:rPr>
              <a:t>) gespeichert und können wieder ausgelesen werden.</a:t>
            </a:r>
          </a:p>
          <a:p>
            <a:r>
              <a:rPr lang="de-DE" sz="1400" b="1" dirty="0">
                <a:solidFill>
                  <a:schemeClr val="tx1"/>
                </a:solidFill>
              </a:rPr>
              <a:t>Speicherdichte: 	</a:t>
            </a:r>
          </a:p>
          <a:p>
            <a:r>
              <a:rPr lang="de-DE" sz="1400" b="1" dirty="0">
                <a:solidFill>
                  <a:schemeClr val="tx1"/>
                </a:solidFill>
              </a:rPr>
              <a:t>bis 32 Gigabyte pro Speichereinheit, das entspricht 2 560 000 000 kbit/kg (</a:t>
            </a:r>
            <a:r>
              <a:rPr lang="de-DE" sz="1400" b="1" dirty="0" smtClean="0">
                <a:solidFill>
                  <a:schemeClr val="tx1"/>
                </a:solidFill>
              </a:rPr>
              <a:t>2,56 x 10</a:t>
            </a:r>
            <a:r>
              <a:rPr lang="de-DE" sz="1400" b="1" baseline="30000" dirty="0" smtClean="0">
                <a:solidFill>
                  <a:schemeClr val="tx1"/>
                </a:solidFill>
              </a:rPr>
              <a:t>9</a:t>
            </a:r>
            <a:r>
              <a:rPr lang="de-DE" sz="1400" b="1" dirty="0">
                <a:solidFill>
                  <a:schemeClr val="tx1"/>
                </a:solidFill>
              </a:rPr>
              <a:t>)</a:t>
            </a:r>
          </a:p>
          <a:p>
            <a:r>
              <a:rPr lang="de-DE" sz="1400" b="1" dirty="0">
                <a:solidFill>
                  <a:schemeClr val="tx1"/>
                </a:solidFill>
              </a:rPr>
              <a:t>Speicherhaltbarkeit:	</a:t>
            </a:r>
          </a:p>
          <a:p>
            <a:r>
              <a:rPr lang="de-DE" sz="1400" b="1" dirty="0">
                <a:solidFill>
                  <a:schemeClr val="tx1"/>
                </a:solidFill>
              </a:rPr>
              <a:t>3000 – </a:t>
            </a:r>
            <a:r>
              <a:rPr lang="de-DE" sz="1400" b="1" dirty="0" smtClean="0">
                <a:solidFill>
                  <a:schemeClr val="tx1"/>
                </a:solidFill>
              </a:rPr>
              <a:t>100.000 </a:t>
            </a:r>
            <a:r>
              <a:rPr lang="de-DE" sz="1400" b="1" dirty="0">
                <a:solidFill>
                  <a:schemeClr val="tx1"/>
                </a:solidFill>
              </a:rPr>
              <a:t>Löschungen, </a:t>
            </a:r>
          </a:p>
          <a:p>
            <a:r>
              <a:rPr lang="de-DE" sz="1400" b="1" dirty="0">
                <a:solidFill>
                  <a:schemeClr val="tx1"/>
                </a:solidFill>
              </a:rPr>
              <a:t>Schätzung: </a:t>
            </a:r>
            <a:r>
              <a:rPr lang="de-DE" sz="1400" b="1" dirty="0" smtClean="0">
                <a:solidFill>
                  <a:schemeClr val="tx1"/>
                </a:solidFill>
              </a:rPr>
              <a:t>10– 30 </a:t>
            </a:r>
            <a:r>
              <a:rPr lang="de-DE" sz="1400" b="1" dirty="0">
                <a:solidFill>
                  <a:schemeClr val="tx1"/>
                </a:solidFill>
              </a:rPr>
              <a:t>Jahre</a:t>
            </a:r>
          </a:p>
        </p:txBody>
      </p:sp>
      <p:pic>
        <p:nvPicPr>
          <p:cNvPr id="7170" name="Grafik 17" descr="Beschreibung: http://upload.wikimedia.org/wikipedia/commons/thumb/2/2c/USB_flash_drive.JPG/220px-USB_flash_dr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908" y="620688"/>
            <a:ext cx="2841012" cy="213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1371279" y="2887405"/>
            <a:ext cx="2151999" cy="369332"/>
          </a:xfrm>
          <a:prstGeom prst="rect">
            <a:avLst/>
          </a:prstGeom>
        </p:spPr>
        <p:txBody>
          <a:bodyPr wrap="none">
            <a:spAutoFit/>
          </a:bodyPr>
          <a:lstStyle/>
          <a:p>
            <a:r>
              <a:rPr lang="de-DE" dirty="0"/>
              <a:t>Geöffneter USB-Stick</a:t>
            </a:r>
          </a:p>
        </p:txBody>
      </p:sp>
      <p:pic>
        <p:nvPicPr>
          <p:cNvPr id="7171"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869950"/>
            <a:ext cx="3240360" cy="212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4949282" y="3072071"/>
            <a:ext cx="3349891" cy="369332"/>
          </a:xfrm>
          <a:prstGeom prst="rect">
            <a:avLst/>
          </a:prstGeom>
        </p:spPr>
        <p:txBody>
          <a:bodyPr wrap="none">
            <a:spAutoFit/>
          </a:bodyPr>
          <a:lstStyle/>
          <a:p>
            <a:r>
              <a:rPr lang="de-DE" dirty="0"/>
              <a:t>Programmierung einer Flash-Zelle</a:t>
            </a:r>
          </a:p>
        </p:txBody>
      </p:sp>
    </p:spTree>
    <p:extLst>
      <p:ext uri="{BB962C8B-B14F-4D97-AF65-F5344CB8AC3E}">
        <p14:creationId xmlns:p14="http://schemas.microsoft.com/office/powerpoint/2010/main" val="4047358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647070058"/>
              </p:ext>
            </p:extLst>
          </p:nvPr>
        </p:nvGraphicFramePr>
        <p:xfrm>
          <a:off x="574846" y="0"/>
          <a:ext cx="8533658" cy="360040"/>
        </p:xfrm>
        <a:graphic>
          <a:graphicData uri="http://schemas.openxmlformats.org/drawingml/2006/table">
            <a:tbl>
              <a:tblPr firstRow="1" firstCol="1" bandRow="1"/>
              <a:tblGrid>
                <a:gridCol w="2070541"/>
                <a:gridCol w="6463117"/>
              </a:tblGrid>
              <a:tr h="360040">
                <a:tc>
                  <a:txBody>
                    <a:bodyPr/>
                    <a:lstStyle/>
                    <a:p>
                      <a:pPr algn="l">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Informationsmaterialien-8</a:t>
                      </a:r>
                      <a:endParaRPr lang="de-DE" sz="7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algn="just">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Festplatte</a:t>
                      </a:r>
                      <a:endParaRPr lang="de-DE" sz="14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Abgerundetes Rechteck 7"/>
          <p:cNvSpPr/>
          <p:nvPr/>
        </p:nvSpPr>
        <p:spPr>
          <a:xfrm>
            <a:off x="1043608" y="3660778"/>
            <a:ext cx="4464496" cy="2880320"/>
          </a:xfrm>
          <a:prstGeom prst="roundRect">
            <a:avLst/>
          </a:prstGeom>
          <a:gradFill>
            <a:gsLst>
              <a:gs pos="0">
                <a:schemeClr val="accent1">
                  <a:tint val="66000"/>
                  <a:satMod val="160000"/>
                </a:schemeClr>
              </a:gs>
              <a:gs pos="0">
                <a:schemeClr val="accent1">
                  <a:lumMod val="0"/>
                  <a:lumOff val="100000"/>
                  <a:alpha val="63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Verfügbar: 	</a:t>
            </a:r>
            <a:r>
              <a:rPr lang="de-DE" sz="1400" b="1" dirty="0" smtClean="0">
                <a:solidFill>
                  <a:schemeClr val="tx1"/>
                </a:solidFill>
              </a:rPr>
              <a:t> ab </a:t>
            </a:r>
            <a:r>
              <a:rPr lang="de-DE" sz="1400" b="1" dirty="0">
                <a:solidFill>
                  <a:schemeClr val="tx1"/>
                </a:solidFill>
              </a:rPr>
              <a:t>1956</a:t>
            </a:r>
          </a:p>
          <a:p>
            <a:r>
              <a:rPr lang="de-DE" sz="1400" b="1" dirty="0">
                <a:solidFill>
                  <a:schemeClr val="tx1"/>
                </a:solidFill>
              </a:rPr>
              <a:t>Funktion:	</a:t>
            </a:r>
          </a:p>
          <a:p>
            <a:r>
              <a:rPr lang="de-DE" sz="1400" b="1" dirty="0">
                <a:solidFill>
                  <a:schemeClr val="tx1"/>
                </a:solidFill>
              </a:rPr>
              <a:t>Die hauchdünne Metallschicht der Scheibe wird unterschiedlich magnetisch ausgerichtet, was durch Induktion wieder abgerufen werden kann, wobei die Bewegung der Scheibe nötig ist.</a:t>
            </a:r>
          </a:p>
          <a:p>
            <a:r>
              <a:rPr lang="de-DE" sz="1400" b="1" dirty="0">
                <a:solidFill>
                  <a:schemeClr val="tx1"/>
                </a:solidFill>
              </a:rPr>
              <a:t>Speicherdichte: 	</a:t>
            </a:r>
            <a:endParaRPr lang="de-DE" sz="1400" b="1" dirty="0" smtClean="0">
              <a:solidFill>
                <a:schemeClr val="tx1"/>
              </a:solidFill>
            </a:endParaRPr>
          </a:p>
          <a:p>
            <a:r>
              <a:rPr lang="de-DE" sz="1400" b="1" dirty="0" smtClean="0">
                <a:solidFill>
                  <a:schemeClr val="tx1"/>
                </a:solidFill>
              </a:rPr>
              <a:t>bis zu 9375 </a:t>
            </a:r>
            <a:r>
              <a:rPr lang="de-DE" sz="1400" b="1" dirty="0">
                <a:solidFill>
                  <a:schemeClr val="tx1"/>
                </a:solidFill>
              </a:rPr>
              <a:t>Millionen kbit/kg (9,375x10</a:t>
            </a:r>
            <a:r>
              <a:rPr lang="de-DE" sz="1400" b="1" baseline="30000" dirty="0">
                <a:solidFill>
                  <a:schemeClr val="tx1"/>
                </a:solidFill>
              </a:rPr>
              <a:t>9</a:t>
            </a:r>
            <a:r>
              <a:rPr lang="de-DE" sz="1400" b="1" dirty="0">
                <a:solidFill>
                  <a:schemeClr val="tx1"/>
                </a:solidFill>
              </a:rPr>
              <a:t>)</a:t>
            </a:r>
          </a:p>
          <a:p>
            <a:r>
              <a:rPr lang="de-DE" sz="1400" b="1" dirty="0">
                <a:solidFill>
                  <a:schemeClr val="tx1"/>
                </a:solidFill>
              </a:rPr>
              <a:t>Speicherhaltbarkeit:	</a:t>
            </a:r>
          </a:p>
          <a:p>
            <a:r>
              <a:rPr lang="de-DE" sz="1400" b="1" dirty="0">
                <a:solidFill>
                  <a:schemeClr val="tx1"/>
                </a:solidFill>
              </a:rPr>
              <a:t>10 – 30 </a:t>
            </a:r>
            <a:r>
              <a:rPr lang="de-DE" sz="1400" b="1" dirty="0">
                <a:solidFill>
                  <a:schemeClr val="tx1"/>
                </a:solidFill>
              </a:rPr>
              <a:t>Jahre (gesichert)</a:t>
            </a:r>
          </a:p>
        </p:txBody>
      </p:sp>
      <p:pic>
        <p:nvPicPr>
          <p:cNvPr id="8194" name="Grafi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55105"/>
            <a:ext cx="4104456" cy="19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1012882" y="2523392"/>
            <a:ext cx="3199078" cy="923330"/>
          </a:xfrm>
          <a:prstGeom prst="rect">
            <a:avLst/>
          </a:prstGeom>
        </p:spPr>
        <p:txBody>
          <a:bodyPr wrap="square">
            <a:spAutoFit/>
          </a:bodyPr>
          <a:lstStyle/>
          <a:p>
            <a:r>
              <a:rPr lang="de-DE" dirty="0"/>
              <a:t>G</a:t>
            </a:r>
            <a:r>
              <a:rPr lang="de-DE" dirty="0" smtClean="0"/>
              <a:t>eöffnete </a:t>
            </a:r>
            <a:r>
              <a:rPr lang="de-DE" dirty="0"/>
              <a:t>Festplatte mit drei Magnetscheiben, Schreib- und Lesekopf und der Mechanik</a:t>
            </a:r>
          </a:p>
        </p:txBody>
      </p:sp>
      <p:pic>
        <p:nvPicPr>
          <p:cNvPr id="8195"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58" y="3331198"/>
            <a:ext cx="2804255" cy="189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6012160" y="5229200"/>
            <a:ext cx="2804254" cy="1477328"/>
          </a:xfrm>
          <a:prstGeom prst="rect">
            <a:avLst/>
          </a:prstGeom>
        </p:spPr>
        <p:txBody>
          <a:bodyPr wrap="square">
            <a:spAutoFit/>
          </a:bodyPr>
          <a:lstStyle/>
          <a:p>
            <a:r>
              <a:rPr lang="de-DE" dirty="0"/>
              <a:t>G</a:t>
            </a:r>
            <a:r>
              <a:rPr lang="de-DE" dirty="0" smtClean="0"/>
              <a:t>eöffnete </a:t>
            </a:r>
            <a:r>
              <a:rPr lang="de-DE" dirty="0"/>
              <a:t>Festplatte nach einem Head-Crash. Die Schleifspuren des defekten </a:t>
            </a:r>
            <a:r>
              <a:rPr lang="de-DE" dirty="0" smtClean="0"/>
              <a:t>Schreib-Lese-</a:t>
            </a:r>
            <a:r>
              <a:rPr lang="de-DE" dirty="0" err="1" smtClean="0"/>
              <a:t>Kopsf</a:t>
            </a:r>
            <a:r>
              <a:rPr lang="de-DE" dirty="0" smtClean="0"/>
              <a:t> </a:t>
            </a:r>
            <a:r>
              <a:rPr lang="de-DE" dirty="0"/>
              <a:t>sind deutlich zu erkennen.</a:t>
            </a:r>
          </a:p>
        </p:txBody>
      </p:sp>
      <p:pic>
        <p:nvPicPr>
          <p:cNvPr id="8196" name="Grafik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010" y="903923"/>
            <a:ext cx="26543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7339310" y="1129258"/>
            <a:ext cx="1791651" cy="1200329"/>
          </a:xfrm>
          <a:prstGeom prst="rect">
            <a:avLst/>
          </a:prstGeom>
        </p:spPr>
        <p:txBody>
          <a:bodyPr wrap="square">
            <a:spAutoFit/>
          </a:bodyPr>
          <a:lstStyle/>
          <a:p>
            <a:r>
              <a:rPr lang="de-DE" dirty="0"/>
              <a:t>Schreib-/Leseeinheit (Zugriffskamm)  mit Plattenstapel</a:t>
            </a:r>
          </a:p>
        </p:txBody>
      </p:sp>
    </p:spTree>
    <p:extLst>
      <p:ext uri="{BB962C8B-B14F-4D97-AF65-F5344CB8AC3E}">
        <p14:creationId xmlns:p14="http://schemas.microsoft.com/office/powerpoint/2010/main" val="4047358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p:cNvSpPr/>
          <p:nvPr/>
        </p:nvSpPr>
        <p:spPr>
          <a:xfrm>
            <a:off x="1043608" y="548680"/>
            <a:ext cx="7560840" cy="5992418"/>
          </a:xfrm>
          <a:prstGeom prst="roundRect">
            <a:avLst/>
          </a:prstGeom>
          <a:gradFill>
            <a:gsLst>
              <a:gs pos="0">
                <a:schemeClr val="accent1">
                  <a:tint val="66000"/>
                  <a:satMod val="160000"/>
                </a:schemeClr>
              </a:gs>
              <a:gs pos="0">
                <a:schemeClr val="accent1">
                  <a:lumMod val="0"/>
                  <a:lumOff val="100000"/>
                  <a:alpha val="63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b="1" dirty="0" smtClean="0">
                <a:solidFill>
                  <a:schemeClr val="tx1"/>
                </a:solidFill>
              </a:rPr>
              <a:t>Vielen Dank </a:t>
            </a:r>
            <a:endParaRPr lang="de-DE" sz="4400" b="1" dirty="0" smtClean="0">
              <a:solidFill>
                <a:schemeClr val="tx1"/>
              </a:solidFill>
            </a:endParaRPr>
          </a:p>
          <a:p>
            <a:pPr algn="ctr"/>
            <a:endParaRPr lang="de-DE" sz="4400" b="1" dirty="0" smtClean="0">
              <a:solidFill>
                <a:schemeClr val="tx1"/>
              </a:solidFill>
            </a:endParaRPr>
          </a:p>
          <a:p>
            <a:pPr algn="ctr"/>
            <a:r>
              <a:rPr lang="de-DE" sz="4400" b="1" dirty="0" smtClean="0">
                <a:solidFill>
                  <a:schemeClr val="tx1"/>
                </a:solidFill>
              </a:rPr>
              <a:t>für eure </a:t>
            </a:r>
          </a:p>
          <a:p>
            <a:pPr algn="ctr"/>
            <a:endParaRPr lang="de-DE" sz="4400" b="1" dirty="0" smtClean="0">
              <a:solidFill>
                <a:schemeClr val="tx1"/>
              </a:solidFill>
            </a:endParaRPr>
          </a:p>
          <a:p>
            <a:pPr algn="ctr"/>
            <a:r>
              <a:rPr lang="de-DE" sz="4400" b="1" smtClean="0">
                <a:solidFill>
                  <a:schemeClr val="tx1"/>
                </a:solidFill>
              </a:rPr>
              <a:t>Aufmerksamkeit!</a:t>
            </a:r>
            <a:endParaRPr lang="de-DE" sz="4400" b="1" dirty="0">
              <a:solidFill>
                <a:schemeClr val="tx1"/>
              </a:solidFill>
            </a:endParaRPr>
          </a:p>
        </p:txBody>
      </p:sp>
    </p:spTree>
    <p:extLst>
      <p:ext uri="{BB962C8B-B14F-4D97-AF65-F5344CB8AC3E}">
        <p14:creationId xmlns:p14="http://schemas.microsoft.com/office/powerpoint/2010/main" val="3780770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2838292236"/>
              </p:ext>
            </p:extLst>
          </p:nvPr>
        </p:nvGraphicFramePr>
        <p:xfrm>
          <a:off x="1043608" y="4221088"/>
          <a:ext cx="7780245" cy="2160240"/>
        </p:xfrm>
        <a:graphic>
          <a:graphicData uri="http://schemas.openxmlformats.org/drawingml/2006/table">
            <a:tbl>
              <a:tblPr firstRow="1" firstCol="1" bandRow="1"/>
              <a:tblGrid>
                <a:gridCol w="1872208"/>
                <a:gridCol w="5908037"/>
              </a:tblGrid>
              <a:tr h="2160240">
                <a:tc>
                  <a:txBody>
                    <a:bodyPr/>
                    <a:lstStyle/>
                    <a:p>
                      <a:pPr algn="just">
                        <a:lnSpc>
                          <a:spcPct val="115000"/>
                        </a:lnSpc>
                        <a:spcAft>
                          <a:spcPts val="1000"/>
                        </a:spcAft>
                      </a:pPr>
                      <a:r>
                        <a:rPr lang="de-DE" sz="700" dirty="0">
                          <a:effectLst/>
                          <a:latin typeface="Times New Roman"/>
                          <a:ea typeface="Calibri"/>
                          <a:cs typeface="Times New Roman"/>
                        </a:rPr>
                        <a:t> </a:t>
                      </a:r>
                      <a:endParaRPr lang="de-DE" sz="1800" b="1"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1000"/>
                        </a:spcAft>
                      </a:pPr>
                      <a:r>
                        <a:rPr lang="de-DE" sz="1800" b="1" dirty="0">
                          <a:effectLst/>
                          <a:latin typeface="Times New Roman" panose="02020603050405020304" pitchFamily="18" charset="0"/>
                          <a:ea typeface="Calibri"/>
                          <a:cs typeface="Times New Roman" panose="02020603050405020304" pitchFamily="18" charset="0"/>
                        </a:rPr>
                        <a:t>Handlungsanlass</a:t>
                      </a:r>
                    </a:p>
                    <a:p>
                      <a:pPr algn="just">
                        <a:lnSpc>
                          <a:spcPct val="115000"/>
                        </a:lnSpc>
                        <a:spcAft>
                          <a:spcPts val="1000"/>
                        </a:spcAft>
                      </a:pPr>
                      <a:r>
                        <a:rPr lang="de-DE" sz="700" dirty="0">
                          <a:effectLst/>
                          <a:latin typeface="Times New Roman"/>
                          <a:ea typeface="Calibri"/>
                          <a:cs typeface="Times New Roman"/>
                        </a:rPr>
                        <a:t> </a:t>
                      </a:r>
                      <a:endParaRPr lang="de-DE" sz="700" dirty="0">
                        <a:effectLst/>
                        <a:latin typeface="Calibri"/>
                        <a:ea typeface="Calibri"/>
                        <a:cs typeface="Times New Roman"/>
                      </a:endParaRPr>
                    </a:p>
                    <a:p>
                      <a:pPr algn="just">
                        <a:lnSpc>
                          <a:spcPct val="115000"/>
                        </a:lnSpc>
                        <a:spcAft>
                          <a:spcPts val="1000"/>
                        </a:spcAft>
                      </a:pPr>
                      <a:r>
                        <a:rPr lang="de-DE" sz="700" dirty="0">
                          <a:effectLst/>
                          <a:latin typeface="Times New Roman"/>
                          <a:ea typeface="Calibri"/>
                          <a:cs typeface="Times New Roman"/>
                        </a:rPr>
                        <a:t> </a:t>
                      </a:r>
                      <a:endParaRPr lang="de-DE" sz="700" dirty="0">
                        <a:effectLst/>
                        <a:latin typeface="Calibri"/>
                        <a:ea typeface="Calibri"/>
                        <a:cs typeface="Times New Roman"/>
                      </a:endParaRPr>
                    </a:p>
                    <a:p>
                      <a:pPr algn="just">
                        <a:lnSpc>
                          <a:spcPct val="115000"/>
                        </a:lnSpc>
                        <a:spcAft>
                          <a:spcPts val="1000"/>
                        </a:spcAft>
                      </a:pPr>
                      <a:r>
                        <a:rPr lang="de-DE" sz="700" dirty="0">
                          <a:effectLst/>
                          <a:latin typeface="Times New Roman"/>
                          <a:ea typeface="Calibri"/>
                          <a:cs typeface="Times New Roman"/>
                        </a:rPr>
                        <a:t> </a:t>
                      </a:r>
                      <a:endParaRPr lang="de-DE" sz="700" dirty="0">
                        <a:effectLst/>
                        <a:latin typeface="Calibri"/>
                        <a:ea typeface="Calibri"/>
                        <a:cs typeface="Times New Roman"/>
                      </a:endParaRPr>
                    </a:p>
                    <a:p>
                      <a:pPr algn="just">
                        <a:lnSpc>
                          <a:spcPct val="115000"/>
                        </a:lnSpc>
                        <a:spcAft>
                          <a:spcPts val="1000"/>
                        </a:spcAft>
                      </a:pPr>
                      <a:r>
                        <a:rPr lang="de-DE" sz="700" dirty="0">
                          <a:effectLst/>
                          <a:latin typeface="Times New Roman"/>
                          <a:ea typeface="Calibri"/>
                          <a:cs typeface="Times New Roman"/>
                        </a:rPr>
                        <a:t> </a:t>
                      </a:r>
                      <a:endParaRPr lang="de-DE" sz="700" dirty="0">
                        <a:effectLst/>
                        <a:latin typeface="Calibri"/>
                        <a:ea typeface="Calibri"/>
                        <a:cs typeface="Times New Roman"/>
                      </a:endParaRPr>
                    </a:p>
                    <a:p>
                      <a:pPr algn="just">
                        <a:lnSpc>
                          <a:spcPct val="115000"/>
                        </a:lnSpc>
                        <a:spcAft>
                          <a:spcPts val="1000"/>
                        </a:spcAft>
                      </a:pPr>
                      <a:r>
                        <a:rPr lang="de-DE" sz="700" dirty="0">
                          <a:effectLst/>
                          <a:latin typeface="Times New Roman"/>
                          <a:ea typeface="Calibri"/>
                          <a:cs typeface="Times New Roman"/>
                        </a:rPr>
                        <a:t> </a:t>
                      </a:r>
                      <a:endParaRPr lang="de-DE" sz="700" dirty="0">
                        <a:effectLst/>
                        <a:latin typeface="Calibri"/>
                        <a:ea typeface="Calibri"/>
                        <a:cs typeface="Times New Roman"/>
                      </a:endParaRPr>
                    </a:p>
                  </a:txBody>
                  <a:tcPr marL="40750" marR="40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algn="just">
                        <a:lnSpc>
                          <a:spcPct val="115000"/>
                        </a:lnSpc>
                        <a:spcAft>
                          <a:spcPts val="1000"/>
                        </a:spcAft>
                      </a:pPr>
                      <a:r>
                        <a:rPr lang="de-DE" sz="700" dirty="0">
                          <a:effectLst/>
                          <a:latin typeface="Times New Roman"/>
                          <a:ea typeface="Calibri"/>
                          <a:cs typeface="Times New Roman"/>
                        </a:rPr>
                        <a:t> </a:t>
                      </a:r>
                      <a:endParaRPr lang="de-DE" sz="700" dirty="0">
                        <a:effectLst/>
                        <a:latin typeface="Calibri"/>
                        <a:ea typeface="Calibri"/>
                        <a:cs typeface="Times New Roman"/>
                      </a:endParaRPr>
                    </a:p>
                    <a:p>
                      <a:pPr marL="87313" indent="0" algn="l">
                        <a:lnSpc>
                          <a:spcPct val="115000"/>
                        </a:lnSpc>
                        <a:spcAft>
                          <a:spcPts val="1000"/>
                        </a:spcAft>
                      </a:pPr>
                      <a:r>
                        <a:rPr lang="de-DE" sz="1600" dirty="0" smtClean="0">
                          <a:effectLst/>
                          <a:latin typeface="Times New Roman"/>
                          <a:ea typeface="Calibri"/>
                          <a:cs typeface="Times New Roman"/>
                        </a:rPr>
                        <a:t>Vorbereitung auf die </a:t>
                      </a:r>
                      <a:r>
                        <a:rPr lang="de-DE" sz="1600" baseline="0" dirty="0" smtClean="0">
                          <a:effectLst/>
                          <a:latin typeface="Times New Roman"/>
                          <a:ea typeface="Calibri"/>
                          <a:cs typeface="Times New Roman"/>
                        </a:rPr>
                        <a:t>Ausstellung „Ist das möglich“ </a:t>
                      </a:r>
                      <a:r>
                        <a:rPr lang="de-DE" sz="1600" dirty="0" smtClean="0">
                          <a:effectLst/>
                          <a:latin typeface="Times New Roman"/>
                          <a:ea typeface="Calibri"/>
                          <a:cs typeface="Times New Roman"/>
                        </a:rPr>
                        <a:t> im</a:t>
                      </a:r>
                      <a:r>
                        <a:rPr lang="de-DE" sz="1600" baseline="0" dirty="0" smtClean="0">
                          <a:effectLst/>
                          <a:latin typeface="Times New Roman"/>
                          <a:ea typeface="Calibri"/>
                          <a:cs typeface="Times New Roman"/>
                        </a:rPr>
                        <a:t> LVR-Industriemuseum</a:t>
                      </a:r>
                      <a:r>
                        <a:rPr lang="de-DE" sz="1600" dirty="0" smtClean="0">
                          <a:effectLst/>
                          <a:latin typeface="Times New Roman"/>
                          <a:ea typeface="Calibri"/>
                          <a:cs typeface="Times New Roman"/>
                        </a:rPr>
                        <a:t> zum Thema </a:t>
                      </a:r>
                      <a:r>
                        <a:rPr lang="de-DE" sz="1600" baseline="0" dirty="0" smtClean="0">
                          <a:effectLst/>
                          <a:latin typeface="Times New Roman"/>
                          <a:ea typeface="Calibri"/>
                          <a:cs typeface="Times New Roman"/>
                        </a:rPr>
                        <a:t>Materialeigenschaften. </a:t>
                      </a:r>
                      <a:endParaRPr lang="de-DE" sz="1600" dirty="0">
                        <a:effectLst/>
                        <a:latin typeface="Calibri"/>
                        <a:ea typeface="Calibri"/>
                        <a:cs typeface="Times New Roman"/>
                      </a:endParaRPr>
                    </a:p>
                  </a:txBody>
                  <a:tcPr marL="40750" marR="40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5" name="Grafi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764704"/>
            <a:ext cx="5760640" cy="306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831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534171603"/>
              </p:ext>
            </p:extLst>
          </p:nvPr>
        </p:nvGraphicFramePr>
        <p:xfrm>
          <a:off x="611560" y="332656"/>
          <a:ext cx="8136905" cy="6312262"/>
        </p:xfrm>
        <a:graphic>
          <a:graphicData uri="http://schemas.openxmlformats.org/drawingml/2006/table">
            <a:tbl>
              <a:tblPr firstRow="1" firstCol="1" bandRow="1"/>
              <a:tblGrid>
                <a:gridCol w="2025521"/>
                <a:gridCol w="6111384"/>
              </a:tblGrid>
              <a:tr h="1974196">
                <a:tc>
                  <a:txBody>
                    <a:bodyPr/>
                    <a:lstStyle/>
                    <a:p>
                      <a:pPr algn="just">
                        <a:lnSpc>
                          <a:spcPct val="115000"/>
                        </a:lnSpc>
                        <a:spcAft>
                          <a:spcPts val="1000"/>
                        </a:spcAft>
                      </a:pPr>
                      <a:r>
                        <a:rPr lang="de-DE" sz="700" dirty="0">
                          <a:effectLst/>
                          <a:latin typeface="Times New Roman"/>
                          <a:ea typeface="Calibri"/>
                          <a:cs typeface="Times New Roman"/>
                        </a:rPr>
                        <a:t> </a:t>
                      </a:r>
                      <a:endParaRPr lang="de-DE" sz="700" dirty="0">
                        <a:effectLst/>
                        <a:latin typeface="Calibri"/>
                        <a:ea typeface="Calibri"/>
                        <a:cs typeface="Times New Roman"/>
                      </a:endParaRPr>
                    </a:p>
                    <a:p>
                      <a:pPr algn="just">
                        <a:lnSpc>
                          <a:spcPct val="115000"/>
                        </a:lnSpc>
                        <a:spcAft>
                          <a:spcPts val="1000"/>
                        </a:spcAft>
                      </a:pPr>
                      <a:r>
                        <a:rPr lang="de-DE" sz="1800" b="1" dirty="0" smtClean="0">
                          <a:effectLst/>
                          <a:latin typeface="Times New Roman"/>
                          <a:ea typeface="Calibri"/>
                          <a:cs typeface="Times New Roman"/>
                        </a:rPr>
                        <a:t>Aufgabenstellung</a:t>
                      </a:r>
                    </a:p>
                    <a:p>
                      <a:pPr algn="just">
                        <a:lnSpc>
                          <a:spcPct val="115000"/>
                        </a:lnSpc>
                        <a:spcAft>
                          <a:spcPts val="1000"/>
                        </a:spcAft>
                      </a:pPr>
                      <a:endParaRPr lang="de-DE" sz="1800" b="1" dirty="0" smtClean="0">
                        <a:effectLst/>
                        <a:latin typeface="Times New Roman"/>
                        <a:ea typeface="Calibri"/>
                        <a:cs typeface="Times New Roman"/>
                      </a:endParaRPr>
                    </a:p>
                    <a:p>
                      <a:pPr algn="just">
                        <a:lnSpc>
                          <a:spcPct val="115000"/>
                        </a:lnSpc>
                        <a:spcAft>
                          <a:spcPts val="1000"/>
                        </a:spcAft>
                      </a:pPr>
                      <a:endParaRPr lang="de-DE" sz="1800" b="1" dirty="0" smtClean="0">
                        <a:effectLst/>
                        <a:latin typeface="Times New Roman"/>
                        <a:ea typeface="Calibri"/>
                        <a:cs typeface="Times New Roman"/>
                      </a:endParaRPr>
                    </a:p>
                    <a:p>
                      <a:pPr algn="just">
                        <a:lnSpc>
                          <a:spcPct val="115000"/>
                        </a:lnSpc>
                        <a:spcAft>
                          <a:spcPts val="1000"/>
                        </a:spcAft>
                      </a:pPr>
                      <a:endParaRPr lang="de-DE" sz="1800" dirty="0">
                        <a:effectLst/>
                        <a:latin typeface="Calibri"/>
                        <a:ea typeface="Calibri"/>
                        <a:cs typeface="Times New Roman"/>
                      </a:endParaRPr>
                    </a:p>
                  </a:txBody>
                  <a:tcPr marL="40750" marR="40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algn="just">
                        <a:lnSpc>
                          <a:spcPct val="115000"/>
                        </a:lnSpc>
                        <a:spcAft>
                          <a:spcPts val="1000"/>
                        </a:spcAft>
                      </a:pPr>
                      <a:r>
                        <a:rPr lang="de-DE" sz="700" dirty="0">
                          <a:effectLst/>
                          <a:latin typeface="Times New Roman"/>
                          <a:ea typeface="Calibri"/>
                          <a:cs typeface="Times New Roman"/>
                        </a:rPr>
                        <a:t> </a:t>
                      </a:r>
                      <a:endParaRPr lang="de-DE" sz="700" dirty="0">
                        <a:effectLst/>
                        <a:latin typeface="Calibri"/>
                        <a:ea typeface="Calibri"/>
                        <a:cs typeface="Times New Roman"/>
                      </a:endParaRPr>
                    </a:p>
                    <a:p>
                      <a:pPr marL="271463" indent="0" algn="l">
                        <a:lnSpc>
                          <a:spcPct val="115000"/>
                        </a:lnSpc>
                        <a:spcAft>
                          <a:spcPts val="1000"/>
                        </a:spcAft>
                      </a:pPr>
                      <a:r>
                        <a:rPr lang="de-DE" sz="1600" dirty="0" smtClean="0">
                          <a:effectLst/>
                          <a:latin typeface="Times New Roman"/>
                          <a:ea typeface="Calibri"/>
                          <a:cs typeface="Times New Roman"/>
                        </a:rPr>
                        <a:t>Die Schülerinnen und Schüler  bilden zwei Gruppen und informieren sich über Materialeigenschaften von unterschiedlichen Speichermedien </a:t>
                      </a:r>
                      <a:r>
                        <a:rPr lang="de-DE" sz="1600" baseline="0" dirty="0" smtClean="0">
                          <a:effectLst/>
                          <a:latin typeface="Times New Roman"/>
                          <a:ea typeface="Calibri"/>
                          <a:cs typeface="Times New Roman"/>
                        </a:rPr>
                        <a:t>zur Vorbereitung auf einen Quiz </a:t>
                      </a:r>
                      <a:r>
                        <a:rPr lang="de-DE" sz="1600" baseline="0" smtClean="0">
                          <a:effectLst/>
                          <a:latin typeface="Times New Roman"/>
                          <a:ea typeface="Calibri"/>
                          <a:cs typeface="Times New Roman"/>
                        </a:rPr>
                        <a:t>im TV-Show-Format.</a:t>
                      </a:r>
                      <a:r>
                        <a:rPr lang="de-DE" sz="1600" smtClean="0">
                          <a:effectLst/>
                          <a:latin typeface="Times New Roman"/>
                          <a:ea typeface="Calibri"/>
                          <a:cs typeface="Times New Roman"/>
                        </a:rPr>
                        <a:t> </a:t>
                      </a:r>
                      <a:endParaRPr lang="de-DE" sz="1600" dirty="0">
                        <a:effectLst/>
                        <a:latin typeface="Calibri"/>
                        <a:ea typeface="Calibri"/>
                        <a:cs typeface="Times New Roman"/>
                      </a:endParaRPr>
                    </a:p>
                    <a:p>
                      <a:pPr algn="just">
                        <a:lnSpc>
                          <a:spcPct val="115000"/>
                        </a:lnSpc>
                        <a:spcAft>
                          <a:spcPts val="1000"/>
                        </a:spcAft>
                      </a:pPr>
                      <a:r>
                        <a:rPr lang="de-DE" sz="700" dirty="0">
                          <a:effectLst/>
                          <a:latin typeface="Times New Roman"/>
                          <a:ea typeface="Calibri"/>
                          <a:cs typeface="Times New Roman"/>
                        </a:rPr>
                        <a:t> </a:t>
                      </a:r>
                      <a:endParaRPr lang="de-DE" sz="700" dirty="0">
                        <a:effectLst/>
                        <a:latin typeface="Calibri"/>
                        <a:ea typeface="Calibri"/>
                        <a:cs typeface="Times New Roman"/>
                      </a:endParaRPr>
                    </a:p>
                  </a:txBody>
                  <a:tcPr marL="40750" marR="40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0500">
                <a:tc>
                  <a:txBody>
                    <a:bodyPr/>
                    <a:lstStyle/>
                    <a:p>
                      <a:pPr algn="just">
                        <a:lnSpc>
                          <a:spcPct val="115000"/>
                        </a:lnSpc>
                        <a:spcAft>
                          <a:spcPts val="1000"/>
                        </a:spcAft>
                      </a:pPr>
                      <a:r>
                        <a:rPr lang="de-DE" sz="700" b="1" dirty="0">
                          <a:effectLst/>
                          <a:latin typeface="Times New Roman"/>
                          <a:ea typeface="Calibri"/>
                          <a:cs typeface="Times New Roman"/>
                        </a:rPr>
                        <a:t> </a:t>
                      </a:r>
                      <a:endParaRPr lang="de-DE" sz="700" dirty="0">
                        <a:effectLst/>
                        <a:latin typeface="Calibri"/>
                        <a:ea typeface="Calibri"/>
                        <a:cs typeface="Times New Roman"/>
                      </a:endParaRPr>
                    </a:p>
                    <a:p>
                      <a:pPr algn="just">
                        <a:lnSpc>
                          <a:spcPct val="115000"/>
                        </a:lnSpc>
                        <a:spcAft>
                          <a:spcPts val="1000"/>
                        </a:spcAft>
                      </a:pPr>
                      <a:r>
                        <a:rPr lang="de-DE" sz="1800" b="1" kern="1200" dirty="0">
                          <a:solidFill>
                            <a:schemeClr val="tx1"/>
                          </a:solidFill>
                          <a:effectLst/>
                          <a:latin typeface="Times New Roman"/>
                          <a:ea typeface="Calibri"/>
                          <a:cs typeface="Times New Roman"/>
                        </a:rPr>
                        <a:t>Materialvorgaben</a:t>
                      </a:r>
                    </a:p>
                  </a:txBody>
                  <a:tcPr marL="40750" marR="40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358775" indent="0" algn="just">
                        <a:lnSpc>
                          <a:spcPct val="115000"/>
                        </a:lnSpc>
                        <a:spcAft>
                          <a:spcPts val="1000"/>
                        </a:spcAft>
                      </a:pPr>
                      <a:r>
                        <a:rPr lang="de-DE" sz="1600" dirty="0" smtClean="0">
                          <a:effectLst/>
                          <a:latin typeface="Times New Roman"/>
                          <a:ea typeface="Calibri"/>
                          <a:cs typeface="Times New Roman"/>
                        </a:rPr>
                        <a:t>Infomaterial </a:t>
                      </a:r>
                      <a:r>
                        <a:rPr lang="de-DE" sz="1600" dirty="0">
                          <a:effectLst/>
                          <a:latin typeface="Times New Roman"/>
                          <a:ea typeface="Calibri"/>
                          <a:cs typeface="Times New Roman"/>
                        </a:rPr>
                        <a:t>für die </a:t>
                      </a:r>
                      <a:r>
                        <a:rPr lang="de-DE" sz="1600" dirty="0" smtClean="0">
                          <a:effectLst/>
                          <a:latin typeface="Times New Roman"/>
                          <a:ea typeface="Calibri"/>
                          <a:cs typeface="Times New Roman"/>
                        </a:rPr>
                        <a:t>SuS </a:t>
                      </a:r>
                      <a:r>
                        <a:rPr lang="de-DE" sz="1600" dirty="0">
                          <a:effectLst/>
                          <a:latin typeface="Times New Roman"/>
                          <a:ea typeface="Calibri"/>
                          <a:cs typeface="Times New Roman"/>
                        </a:rPr>
                        <a:t>über folgende Speichermedien:</a:t>
                      </a:r>
                      <a:endParaRPr lang="de-DE" sz="1600" dirty="0">
                        <a:effectLst/>
                        <a:latin typeface="Calibri"/>
                        <a:ea typeface="Calibri"/>
                        <a:cs typeface="Times New Roman"/>
                      </a:endParaRPr>
                    </a:p>
                    <a:p>
                      <a:pPr marL="358775" lvl="0" indent="0" algn="just">
                        <a:lnSpc>
                          <a:spcPct val="115000"/>
                        </a:lnSpc>
                        <a:spcAft>
                          <a:spcPts val="1000"/>
                        </a:spcAft>
                        <a:buFont typeface="Symbol"/>
                        <a:buChar char=""/>
                      </a:pPr>
                      <a:r>
                        <a:rPr lang="de-DE" sz="1600" dirty="0" smtClean="0">
                          <a:effectLst/>
                          <a:latin typeface="Times New Roman"/>
                          <a:ea typeface="Calibri"/>
                          <a:cs typeface="Times New Roman"/>
                        </a:rPr>
                        <a:t> Steinplatte </a:t>
                      </a:r>
                      <a:endParaRPr lang="de-DE" sz="1600" dirty="0">
                        <a:effectLst/>
                        <a:latin typeface="Calibri"/>
                        <a:ea typeface="Calibri"/>
                        <a:cs typeface="Times New Roman"/>
                      </a:endParaRPr>
                    </a:p>
                    <a:p>
                      <a:pPr marL="358775" lvl="0" indent="0" algn="just">
                        <a:lnSpc>
                          <a:spcPct val="115000"/>
                        </a:lnSpc>
                        <a:spcAft>
                          <a:spcPts val="1000"/>
                        </a:spcAft>
                        <a:buFont typeface="Symbol"/>
                        <a:buChar char=""/>
                      </a:pPr>
                      <a:r>
                        <a:rPr lang="de-DE" sz="1600" dirty="0" smtClean="0">
                          <a:effectLst/>
                          <a:latin typeface="Times New Roman"/>
                          <a:ea typeface="Calibri"/>
                          <a:cs typeface="Times New Roman"/>
                        </a:rPr>
                        <a:t> Papier</a:t>
                      </a:r>
                      <a:endParaRPr lang="de-DE" sz="1600" dirty="0">
                        <a:effectLst/>
                        <a:latin typeface="Calibri"/>
                        <a:ea typeface="Calibri"/>
                        <a:cs typeface="Times New Roman"/>
                      </a:endParaRPr>
                    </a:p>
                    <a:p>
                      <a:pPr marL="358775" lvl="0" indent="0" algn="just">
                        <a:lnSpc>
                          <a:spcPct val="115000"/>
                        </a:lnSpc>
                        <a:spcAft>
                          <a:spcPts val="1000"/>
                        </a:spcAft>
                        <a:buFont typeface="Symbol"/>
                        <a:buChar char=""/>
                      </a:pPr>
                      <a:r>
                        <a:rPr lang="de-DE" sz="1600" dirty="0" smtClean="0">
                          <a:effectLst/>
                          <a:latin typeface="Times New Roman"/>
                          <a:ea typeface="Calibri"/>
                          <a:cs typeface="Times New Roman"/>
                        </a:rPr>
                        <a:t> Lochstreifen</a:t>
                      </a:r>
                      <a:endParaRPr lang="de-DE" sz="1600" dirty="0">
                        <a:effectLst/>
                        <a:latin typeface="Calibri"/>
                        <a:ea typeface="Calibri"/>
                        <a:cs typeface="Times New Roman"/>
                      </a:endParaRPr>
                    </a:p>
                    <a:p>
                      <a:pPr marL="358775" lvl="0" indent="0" algn="just">
                        <a:lnSpc>
                          <a:spcPct val="115000"/>
                        </a:lnSpc>
                        <a:spcAft>
                          <a:spcPts val="1000"/>
                        </a:spcAft>
                        <a:buFont typeface="Symbol"/>
                        <a:buChar char=""/>
                      </a:pPr>
                      <a:r>
                        <a:rPr lang="de-DE" sz="1600" dirty="0" smtClean="0">
                          <a:effectLst/>
                          <a:latin typeface="Times New Roman"/>
                          <a:ea typeface="Calibri"/>
                          <a:cs typeface="Times New Roman"/>
                        </a:rPr>
                        <a:t> Magnetband</a:t>
                      </a:r>
                      <a:endParaRPr lang="de-DE" sz="1600" dirty="0">
                        <a:effectLst/>
                        <a:latin typeface="Calibri"/>
                        <a:ea typeface="Calibri"/>
                        <a:cs typeface="Times New Roman"/>
                      </a:endParaRPr>
                    </a:p>
                    <a:p>
                      <a:pPr marL="358775" lvl="0" indent="0" algn="just">
                        <a:lnSpc>
                          <a:spcPct val="115000"/>
                        </a:lnSpc>
                        <a:spcAft>
                          <a:spcPts val="1000"/>
                        </a:spcAft>
                        <a:buFont typeface="Symbol"/>
                        <a:buChar char=""/>
                      </a:pPr>
                      <a:r>
                        <a:rPr lang="de-DE" sz="1600" dirty="0" smtClean="0">
                          <a:effectLst/>
                          <a:latin typeface="Times New Roman"/>
                          <a:ea typeface="Calibri"/>
                          <a:cs typeface="Times New Roman"/>
                        </a:rPr>
                        <a:t> Flashspeicher</a:t>
                      </a:r>
                      <a:endParaRPr lang="de-DE" sz="1600" dirty="0">
                        <a:effectLst/>
                        <a:latin typeface="Calibri"/>
                        <a:ea typeface="Calibri"/>
                        <a:cs typeface="Times New Roman"/>
                      </a:endParaRPr>
                    </a:p>
                    <a:p>
                      <a:pPr marL="358775" lvl="0" indent="0" algn="just">
                        <a:lnSpc>
                          <a:spcPct val="115000"/>
                        </a:lnSpc>
                        <a:spcAft>
                          <a:spcPts val="1000"/>
                        </a:spcAft>
                        <a:buFont typeface="Symbol"/>
                        <a:buChar char=""/>
                      </a:pPr>
                      <a:r>
                        <a:rPr lang="de-DE" sz="1600" dirty="0" smtClean="0">
                          <a:effectLst/>
                          <a:latin typeface="Times New Roman"/>
                          <a:ea typeface="Calibri"/>
                          <a:cs typeface="Times New Roman"/>
                        </a:rPr>
                        <a:t> CD/DVD/Blu-ray</a:t>
                      </a:r>
                      <a:endParaRPr lang="de-DE" sz="1600" dirty="0">
                        <a:effectLst/>
                        <a:latin typeface="Calibri"/>
                        <a:ea typeface="Calibri"/>
                        <a:cs typeface="Times New Roman"/>
                      </a:endParaRPr>
                    </a:p>
                    <a:p>
                      <a:pPr marL="358775" lvl="0" indent="0" algn="just">
                        <a:lnSpc>
                          <a:spcPct val="115000"/>
                        </a:lnSpc>
                        <a:spcAft>
                          <a:spcPts val="1000"/>
                        </a:spcAft>
                        <a:buFont typeface="Symbol"/>
                        <a:buChar char=""/>
                      </a:pPr>
                      <a:r>
                        <a:rPr lang="de-DE" sz="1600" dirty="0" smtClean="0">
                          <a:effectLst/>
                          <a:latin typeface="Times New Roman"/>
                          <a:ea typeface="Calibri"/>
                          <a:cs typeface="Times New Roman"/>
                        </a:rPr>
                        <a:t> Festplatte</a:t>
                      </a:r>
                      <a:endParaRPr lang="de-DE" sz="1600" dirty="0">
                        <a:effectLst/>
                        <a:latin typeface="Calibri"/>
                        <a:ea typeface="Calibri"/>
                        <a:cs typeface="Times New Roman"/>
                      </a:endParaRPr>
                    </a:p>
                    <a:p>
                      <a:pPr marL="358775" lvl="0" indent="0" algn="just">
                        <a:lnSpc>
                          <a:spcPct val="115000"/>
                        </a:lnSpc>
                        <a:spcAft>
                          <a:spcPts val="1000"/>
                        </a:spcAft>
                        <a:buFont typeface="Symbol"/>
                        <a:buChar char=""/>
                      </a:pPr>
                      <a:r>
                        <a:rPr lang="de-DE" sz="1600" dirty="0" smtClean="0">
                          <a:effectLst/>
                          <a:latin typeface="Times New Roman"/>
                          <a:ea typeface="Calibri"/>
                          <a:cs typeface="Times New Roman"/>
                        </a:rPr>
                        <a:t> biologischer Speicher</a:t>
                      </a:r>
                    </a:p>
                    <a:p>
                      <a:pPr marL="358775" lvl="0" indent="0" algn="just">
                        <a:lnSpc>
                          <a:spcPct val="115000"/>
                        </a:lnSpc>
                        <a:spcAft>
                          <a:spcPts val="1000"/>
                        </a:spcAft>
                        <a:buFont typeface="Symbol"/>
                        <a:buChar char=""/>
                      </a:pPr>
                      <a:r>
                        <a:rPr lang="de-DE" sz="1600" dirty="0" smtClean="0">
                          <a:effectLst/>
                          <a:latin typeface="Times New Roman"/>
                          <a:ea typeface="Calibri"/>
                          <a:cs typeface="Times New Roman"/>
                        </a:rPr>
                        <a:t> Quiz-PowerPoint-Präsentation</a:t>
                      </a:r>
                      <a:endParaRPr lang="de-DE" sz="1600" dirty="0">
                        <a:effectLst/>
                        <a:latin typeface="Calibri"/>
                        <a:ea typeface="Calibri"/>
                        <a:cs typeface="Times New Roman"/>
                      </a:endParaRPr>
                    </a:p>
                    <a:p>
                      <a:pPr marL="358775" indent="0" algn="just">
                        <a:lnSpc>
                          <a:spcPct val="115000"/>
                        </a:lnSpc>
                        <a:spcAft>
                          <a:spcPts val="1000"/>
                        </a:spcAft>
                      </a:pPr>
                      <a:endParaRPr lang="de-DE" sz="1600" dirty="0">
                        <a:effectLst/>
                        <a:latin typeface="Calibri"/>
                        <a:ea typeface="Calibri"/>
                        <a:cs typeface="Times New Roman"/>
                      </a:endParaRPr>
                    </a:p>
                  </a:txBody>
                  <a:tcPr marL="40750" marR="40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4" name="Picture 2" descr="MC90025252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80728"/>
            <a:ext cx="108585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descr="MC9002525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068960"/>
            <a:ext cx="914400"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04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18436733"/>
              </p:ext>
            </p:extLst>
          </p:nvPr>
        </p:nvGraphicFramePr>
        <p:xfrm>
          <a:off x="574846" y="0"/>
          <a:ext cx="8533658" cy="360040"/>
        </p:xfrm>
        <a:graphic>
          <a:graphicData uri="http://schemas.openxmlformats.org/drawingml/2006/table">
            <a:tbl>
              <a:tblPr firstRow="1" firstCol="1" bandRow="1"/>
              <a:tblGrid>
                <a:gridCol w="2070541"/>
                <a:gridCol w="6463117"/>
              </a:tblGrid>
              <a:tr h="360040">
                <a:tc>
                  <a:txBody>
                    <a:bodyPr/>
                    <a:lstStyle/>
                    <a:p>
                      <a:pPr algn="l">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Informationsmaterialien-1</a:t>
                      </a:r>
                      <a:endParaRPr lang="de-DE" sz="7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algn="just">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Steinplatte</a:t>
                      </a:r>
                      <a:endParaRPr lang="de-DE" sz="14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150" y="1252838"/>
            <a:ext cx="2724150" cy="3848100"/>
          </a:xfrm>
          <a:prstGeom prst="rect">
            <a:avLst/>
          </a:prstGeom>
          <a:noFill/>
          <a:extLst>
            <a:ext uri="{909E8E84-426E-40DD-AFC4-6F175D3DCCD1}">
              <a14:hiddenFill xmlns:a14="http://schemas.microsoft.com/office/drawing/2010/main">
                <a:solidFill>
                  <a:srgbClr val="FFFFFF"/>
                </a:solidFill>
              </a14:hiddenFill>
            </a:ext>
          </a:extLst>
        </p:spPr>
      </p:pic>
      <p:sp>
        <p:nvSpPr>
          <p:cNvPr id="8" name="Abgerundetes Rechteck 7"/>
          <p:cNvSpPr/>
          <p:nvPr/>
        </p:nvSpPr>
        <p:spPr>
          <a:xfrm>
            <a:off x="1043608" y="3660778"/>
            <a:ext cx="4464496" cy="2880320"/>
          </a:xfrm>
          <a:prstGeom prst="roundRect">
            <a:avLst/>
          </a:prstGeom>
          <a:gradFill>
            <a:gsLst>
              <a:gs pos="0">
                <a:schemeClr val="accent1">
                  <a:tint val="66000"/>
                  <a:satMod val="160000"/>
                </a:schemeClr>
              </a:gs>
              <a:gs pos="0">
                <a:schemeClr val="accent1">
                  <a:lumMod val="0"/>
                  <a:lumOff val="100000"/>
                  <a:alpha val="63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Verfügbar : 	ca. 3200 v. Chr.</a:t>
            </a:r>
          </a:p>
          <a:p>
            <a:r>
              <a:rPr lang="de-DE" sz="1600" b="1" dirty="0" smtClean="0">
                <a:solidFill>
                  <a:schemeClr val="tx1"/>
                </a:solidFill>
              </a:rPr>
              <a:t>Funktion:</a:t>
            </a:r>
          </a:p>
          <a:p>
            <a:r>
              <a:rPr lang="de-DE" sz="1600" b="1" dirty="0" smtClean="0">
                <a:solidFill>
                  <a:schemeClr val="tx1"/>
                </a:solidFill>
              </a:rPr>
              <a:t>Vertiefungen und Erhöhungen von Steinmaterial stellen ein Bild dar</a:t>
            </a:r>
          </a:p>
          <a:p>
            <a:r>
              <a:rPr lang="de-DE" sz="1600" b="1" dirty="0" smtClean="0">
                <a:solidFill>
                  <a:schemeClr val="tx1"/>
                </a:solidFill>
              </a:rPr>
              <a:t>Speicherdichte: 	</a:t>
            </a:r>
          </a:p>
          <a:p>
            <a:r>
              <a:rPr lang="de-DE" sz="1600" b="1" dirty="0" smtClean="0">
                <a:solidFill>
                  <a:schemeClr val="tx1"/>
                </a:solidFill>
              </a:rPr>
              <a:t>30  kbit/kg</a:t>
            </a:r>
          </a:p>
          <a:p>
            <a:r>
              <a:rPr lang="de-DE" sz="1600" b="1" dirty="0" smtClean="0">
                <a:solidFill>
                  <a:schemeClr val="tx1"/>
                </a:solidFill>
              </a:rPr>
              <a:t>Speicherhaltbarkeit:	</a:t>
            </a:r>
          </a:p>
          <a:p>
            <a:r>
              <a:rPr lang="de-DE" sz="1600" b="1" dirty="0" smtClean="0">
                <a:solidFill>
                  <a:schemeClr val="tx1"/>
                </a:solidFill>
              </a:rPr>
              <a:t>ca. </a:t>
            </a:r>
            <a:r>
              <a:rPr lang="de-DE" sz="1600" b="1" dirty="0" smtClean="0">
                <a:solidFill>
                  <a:schemeClr val="tx1"/>
                </a:solidFill>
              </a:rPr>
              <a:t>10.000 </a:t>
            </a:r>
            <a:r>
              <a:rPr lang="de-DE" sz="1600" b="1" dirty="0" smtClean="0">
                <a:solidFill>
                  <a:schemeClr val="tx1"/>
                </a:solidFill>
              </a:rPr>
              <a:t>Jahre</a:t>
            </a:r>
          </a:p>
          <a:p>
            <a:pPr algn="ctr"/>
            <a:endParaRPr lang="de-DE" sz="1400" b="1" dirty="0">
              <a:solidFill>
                <a:schemeClr val="tx1"/>
              </a:solidFill>
            </a:endParaRPr>
          </a:p>
        </p:txBody>
      </p:sp>
      <p:sp>
        <p:nvSpPr>
          <p:cNvPr id="9" name="Rechteck 8"/>
          <p:cNvSpPr/>
          <p:nvPr/>
        </p:nvSpPr>
        <p:spPr>
          <a:xfrm>
            <a:off x="1072208" y="2870558"/>
            <a:ext cx="35283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Romanische Steinreliefplatte</a:t>
            </a:r>
            <a:endParaRPr lang="de-DE" dirty="0">
              <a:solidFill>
                <a:schemeClr val="tx1"/>
              </a:solidFill>
            </a:endParaRPr>
          </a:p>
        </p:txBody>
      </p:sp>
      <p:pic>
        <p:nvPicPr>
          <p:cNvPr id="1026"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725806"/>
            <a:ext cx="3862866" cy="212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5737788" y="5100938"/>
            <a:ext cx="2744512" cy="369332"/>
          </a:xfrm>
          <a:prstGeom prst="rect">
            <a:avLst/>
          </a:prstGeom>
        </p:spPr>
        <p:txBody>
          <a:bodyPr wrap="square">
            <a:spAutoFit/>
          </a:bodyPr>
          <a:lstStyle/>
          <a:p>
            <a:pPr algn="ctr"/>
            <a:r>
              <a:rPr lang="de-DE" dirty="0"/>
              <a:t>Keilschrift der Sumerer </a:t>
            </a:r>
          </a:p>
        </p:txBody>
      </p:sp>
    </p:spTree>
    <p:extLst>
      <p:ext uri="{BB962C8B-B14F-4D97-AF65-F5344CB8AC3E}">
        <p14:creationId xmlns:p14="http://schemas.microsoft.com/office/powerpoint/2010/main" val="1467081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554170633"/>
              </p:ext>
            </p:extLst>
          </p:nvPr>
        </p:nvGraphicFramePr>
        <p:xfrm>
          <a:off x="574846" y="0"/>
          <a:ext cx="8533658" cy="360040"/>
        </p:xfrm>
        <a:graphic>
          <a:graphicData uri="http://schemas.openxmlformats.org/drawingml/2006/table">
            <a:tbl>
              <a:tblPr firstRow="1" firstCol="1" bandRow="1"/>
              <a:tblGrid>
                <a:gridCol w="2070541"/>
                <a:gridCol w="6463117"/>
              </a:tblGrid>
              <a:tr h="360040">
                <a:tc>
                  <a:txBody>
                    <a:bodyPr/>
                    <a:lstStyle/>
                    <a:p>
                      <a:pPr algn="l">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Informationsmaterialien-2</a:t>
                      </a:r>
                      <a:endParaRPr lang="de-DE" sz="7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algn="just">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Papier als Speichermedium</a:t>
                      </a:r>
                      <a:endParaRPr lang="de-DE" sz="14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Abgerundetes Rechteck 7"/>
          <p:cNvSpPr/>
          <p:nvPr/>
        </p:nvSpPr>
        <p:spPr>
          <a:xfrm>
            <a:off x="1043608" y="3660778"/>
            <a:ext cx="4464496" cy="2880320"/>
          </a:xfrm>
          <a:prstGeom prst="roundRect">
            <a:avLst/>
          </a:prstGeom>
          <a:gradFill>
            <a:gsLst>
              <a:gs pos="0">
                <a:schemeClr val="accent1">
                  <a:tint val="66000"/>
                  <a:satMod val="160000"/>
                </a:schemeClr>
              </a:gs>
              <a:gs pos="0">
                <a:schemeClr val="accent1">
                  <a:lumMod val="0"/>
                  <a:lumOff val="100000"/>
                  <a:alpha val="63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solidFill>
                  <a:schemeClr val="tx1"/>
                </a:solidFill>
              </a:rPr>
              <a:t>Verfügbar : 	ca. 100 n. Chr.</a:t>
            </a:r>
            <a:endParaRPr lang="de-DE" sz="1600" dirty="0">
              <a:solidFill>
                <a:schemeClr val="tx1"/>
              </a:solidFill>
            </a:endParaRPr>
          </a:p>
          <a:p>
            <a:r>
              <a:rPr lang="de-DE" sz="1600" b="1" dirty="0">
                <a:solidFill>
                  <a:schemeClr val="tx1"/>
                </a:solidFill>
              </a:rPr>
              <a:t>Funktion:</a:t>
            </a:r>
            <a:endParaRPr lang="de-DE" sz="1600" dirty="0">
              <a:solidFill>
                <a:schemeClr val="tx1"/>
              </a:solidFill>
            </a:endParaRPr>
          </a:p>
          <a:p>
            <a:r>
              <a:rPr lang="de-DE" sz="1600" b="1" dirty="0">
                <a:solidFill>
                  <a:schemeClr val="tx1"/>
                </a:solidFill>
              </a:rPr>
              <a:t>Papier hält Farbe fest und liefert ein kontrastreiches Bild</a:t>
            </a:r>
            <a:endParaRPr lang="de-DE" sz="1600" dirty="0">
              <a:solidFill>
                <a:schemeClr val="tx1"/>
              </a:solidFill>
            </a:endParaRPr>
          </a:p>
          <a:p>
            <a:r>
              <a:rPr lang="de-DE" sz="1600" b="1" dirty="0">
                <a:solidFill>
                  <a:schemeClr val="tx1"/>
                </a:solidFill>
              </a:rPr>
              <a:t>Speicherdichte: 	</a:t>
            </a:r>
            <a:endParaRPr lang="de-DE" sz="1600" dirty="0">
              <a:solidFill>
                <a:schemeClr val="tx1"/>
              </a:solidFill>
            </a:endParaRPr>
          </a:p>
          <a:p>
            <a:r>
              <a:rPr lang="de-DE" sz="1600" b="1" dirty="0">
                <a:solidFill>
                  <a:schemeClr val="tx1"/>
                </a:solidFill>
              </a:rPr>
              <a:t>3000 bis </a:t>
            </a:r>
            <a:r>
              <a:rPr lang="de-DE" sz="1600" b="1" dirty="0" smtClean="0">
                <a:solidFill>
                  <a:schemeClr val="tx1"/>
                </a:solidFill>
              </a:rPr>
              <a:t>30.000</a:t>
            </a:r>
            <a:r>
              <a:rPr lang="de-DE" sz="1600" b="1" baseline="30000" dirty="0" smtClean="0">
                <a:solidFill>
                  <a:schemeClr val="tx1"/>
                </a:solidFill>
              </a:rPr>
              <a:t>  </a:t>
            </a:r>
            <a:r>
              <a:rPr lang="de-DE" sz="1600" b="1" dirty="0">
                <a:solidFill>
                  <a:schemeClr val="tx1"/>
                </a:solidFill>
              </a:rPr>
              <a:t>kbit/kg</a:t>
            </a:r>
            <a:endParaRPr lang="de-DE" sz="1600" dirty="0">
              <a:solidFill>
                <a:schemeClr val="tx1"/>
              </a:solidFill>
            </a:endParaRPr>
          </a:p>
          <a:p>
            <a:r>
              <a:rPr lang="de-DE" sz="1600" b="1" dirty="0">
                <a:solidFill>
                  <a:schemeClr val="tx1"/>
                </a:solidFill>
              </a:rPr>
              <a:t>Speicherhaltbarkeit:	</a:t>
            </a:r>
            <a:endParaRPr lang="de-DE" sz="1600" dirty="0">
              <a:solidFill>
                <a:schemeClr val="tx1"/>
              </a:solidFill>
            </a:endParaRPr>
          </a:p>
          <a:p>
            <a:r>
              <a:rPr lang="de-DE" sz="1600" b="1" dirty="0">
                <a:solidFill>
                  <a:schemeClr val="tx1"/>
                </a:solidFill>
              </a:rPr>
              <a:t>bis zu mehreren hundert Jahren</a:t>
            </a:r>
            <a:endParaRPr lang="de-DE" sz="1600" dirty="0">
              <a:solidFill>
                <a:schemeClr val="tx1"/>
              </a:solidFill>
            </a:endParaRPr>
          </a:p>
        </p:txBody>
      </p:sp>
      <p:pic>
        <p:nvPicPr>
          <p:cNvPr id="2050" name="Grafi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620688"/>
            <a:ext cx="2789916"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6009630" y="5451345"/>
            <a:ext cx="2576989" cy="646331"/>
          </a:xfrm>
          <a:prstGeom prst="rect">
            <a:avLst/>
          </a:prstGeom>
        </p:spPr>
        <p:txBody>
          <a:bodyPr wrap="none">
            <a:spAutoFit/>
          </a:bodyPr>
          <a:lstStyle/>
          <a:p>
            <a:pPr algn="ctr"/>
            <a:r>
              <a:rPr lang="de-DE" dirty="0" smtClean="0"/>
              <a:t>Chinesisches </a:t>
            </a:r>
            <a:r>
              <a:rPr lang="de-DE" dirty="0"/>
              <a:t>Schriftstück </a:t>
            </a:r>
            <a:endParaRPr lang="de-DE" dirty="0" smtClean="0"/>
          </a:p>
          <a:p>
            <a:pPr algn="ctr"/>
            <a:r>
              <a:rPr lang="de-DE" dirty="0" smtClean="0"/>
              <a:t>von </a:t>
            </a:r>
            <a:r>
              <a:rPr lang="de-DE" dirty="0"/>
              <a:t>1666</a:t>
            </a:r>
          </a:p>
        </p:txBody>
      </p:sp>
      <p:pic>
        <p:nvPicPr>
          <p:cNvPr id="2051" name="Grafik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764704"/>
            <a:ext cx="18161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436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423355141"/>
              </p:ext>
            </p:extLst>
          </p:nvPr>
        </p:nvGraphicFramePr>
        <p:xfrm>
          <a:off x="574846" y="0"/>
          <a:ext cx="8533658" cy="360040"/>
        </p:xfrm>
        <a:graphic>
          <a:graphicData uri="http://schemas.openxmlformats.org/drawingml/2006/table">
            <a:tbl>
              <a:tblPr firstRow="1" firstCol="1" bandRow="1"/>
              <a:tblGrid>
                <a:gridCol w="2070541"/>
                <a:gridCol w="6463117"/>
              </a:tblGrid>
              <a:tr h="360040">
                <a:tc>
                  <a:txBody>
                    <a:bodyPr/>
                    <a:lstStyle/>
                    <a:p>
                      <a:pPr algn="l">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Informationsmaterialien-3</a:t>
                      </a:r>
                      <a:endParaRPr lang="de-DE" sz="7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algn="just">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Lochkarte</a:t>
                      </a:r>
                      <a:r>
                        <a:rPr lang="de-DE" sz="1400" baseline="0" dirty="0" smtClean="0">
                          <a:effectLst/>
                          <a:latin typeface="Times New Roman"/>
                          <a:ea typeface="Calibri"/>
                          <a:cs typeface="Times New Roman"/>
                        </a:rPr>
                        <a:t> / Lochstreifen</a:t>
                      </a:r>
                      <a:endParaRPr lang="de-DE" sz="14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Abgerundetes Rechteck 7"/>
          <p:cNvSpPr/>
          <p:nvPr/>
        </p:nvSpPr>
        <p:spPr>
          <a:xfrm>
            <a:off x="1043608" y="3660778"/>
            <a:ext cx="4464496" cy="2880320"/>
          </a:xfrm>
          <a:prstGeom prst="roundRect">
            <a:avLst/>
          </a:prstGeom>
          <a:gradFill>
            <a:gsLst>
              <a:gs pos="0">
                <a:schemeClr val="accent1">
                  <a:tint val="66000"/>
                  <a:satMod val="160000"/>
                </a:schemeClr>
              </a:gs>
              <a:gs pos="0">
                <a:schemeClr val="accent1">
                  <a:lumMod val="0"/>
                  <a:lumOff val="100000"/>
                  <a:alpha val="63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Verfügbar : 	ab 1884</a:t>
            </a:r>
          </a:p>
          <a:p>
            <a:r>
              <a:rPr lang="de-DE" sz="1400" b="1" dirty="0">
                <a:solidFill>
                  <a:schemeClr val="tx1"/>
                </a:solidFill>
              </a:rPr>
              <a:t>Funktion:</a:t>
            </a:r>
          </a:p>
          <a:p>
            <a:r>
              <a:rPr lang="de-DE" sz="1400" b="1" dirty="0">
                <a:solidFill>
                  <a:schemeClr val="tx1"/>
                </a:solidFill>
              </a:rPr>
              <a:t>Löcher im Papier speichern die Information, die nur durch dafür vorgesehene Maschinen ausgelesen werden können.</a:t>
            </a:r>
          </a:p>
          <a:p>
            <a:r>
              <a:rPr lang="de-DE" sz="1400" b="1" dirty="0">
                <a:solidFill>
                  <a:schemeClr val="tx1"/>
                </a:solidFill>
              </a:rPr>
              <a:t>Speicherdichte: 	</a:t>
            </a:r>
          </a:p>
          <a:p>
            <a:r>
              <a:rPr lang="de-DE" sz="1400" b="1" dirty="0">
                <a:solidFill>
                  <a:schemeClr val="tx1"/>
                </a:solidFill>
              </a:rPr>
              <a:t>1 Billionen </a:t>
            </a:r>
            <a:r>
              <a:rPr lang="de-DE" sz="1400" b="1" dirty="0" smtClean="0">
                <a:solidFill>
                  <a:schemeClr val="tx1"/>
                </a:solidFill>
              </a:rPr>
              <a:t>Bits/0,0529m</a:t>
            </a:r>
            <a:r>
              <a:rPr lang="de-DE" sz="1400" b="1" baseline="30000" dirty="0" smtClean="0">
                <a:solidFill>
                  <a:schemeClr val="tx1"/>
                </a:solidFill>
              </a:rPr>
              <a:t>2</a:t>
            </a:r>
            <a:r>
              <a:rPr lang="de-DE" sz="1400" b="1" dirty="0" smtClean="0">
                <a:solidFill>
                  <a:schemeClr val="tx1"/>
                </a:solidFill>
              </a:rPr>
              <a:t> </a:t>
            </a:r>
            <a:r>
              <a:rPr lang="de-DE" sz="1400" b="1" dirty="0">
                <a:solidFill>
                  <a:schemeClr val="tx1"/>
                </a:solidFill>
              </a:rPr>
              <a:t>bei neuer Nanotechnik, das sind ca. 226 Millionen</a:t>
            </a:r>
            <a:r>
              <a:rPr lang="de-DE" sz="1400" b="1" baseline="30000" dirty="0">
                <a:solidFill>
                  <a:schemeClr val="tx1"/>
                </a:solidFill>
              </a:rPr>
              <a:t>  </a:t>
            </a:r>
            <a:r>
              <a:rPr lang="de-DE" sz="1400" b="1" dirty="0" smtClean="0">
                <a:solidFill>
                  <a:schemeClr val="tx1"/>
                </a:solidFill>
              </a:rPr>
              <a:t>kbit/kg </a:t>
            </a:r>
            <a:endParaRPr lang="de-DE" sz="1400" b="1" dirty="0">
              <a:solidFill>
                <a:schemeClr val="tx1"/>
              </a:solidFill>
            </a:endParaRPr>
          </a:p>
          <a:p>
            <a:r>
              <a:rPr lang="de-DE" sz="1400" b="1" dirty="0">
                <a:solidFill>
                  <a:schemeClr val="tx1"/>
                </a:solidFill>
              </a:rPr>
              <a:t>Speicherhaltbarkeit:	</a:t>
            </a:r>
          </a:p>
          <a:p>
            <a:r>
              <a:rPr lang="de-DE" sz="1400" b="1" dirty="0">
                <a:solidFill>
                  <a:schemeClr val="tx1"/>
                </a:solidFill>
              </a:rPr>
              <a:t>ca. 200 Jahre</a:t>
            </a:r>
          </a:p>
        </p:txBody>
      </p:sp>
      <p:pic>
        <p:nvPicPr>
          <p:cNvPr id="3074" name="Grafi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2695"/>
            <a:ext cx="3528392" cy="222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1911726" y="3072071"/>
            <a:ext cx="1936171" cy="369332"/>
          </a:xfrm>
          <a:prstGeom prst="rect">
            <a:avLst/>
          </a:prstGeom>
        </p:spPr>
        <p:txBody>
          <a:bodyPr wrap="none">
            <a:spAutoFit/>
          </a:bodyPr>
          <a:lstStyle/>
          <a:p>
            <a:r>
              <a:rPr lang="de-DE" dirty="0"/>
              <a:t>Lochkarte von IBM</a:t>
            </a:r>
          </a:p>
        </p:txBody>
      </p:sp>
      <p:pic>
        <p:nvPicPr>
          <p:cNvPr id="3075"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692308"/>
            <a:ext cx="3168352" cy="182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5941551" y="5561165"/>
            <a:ext cx="2733505" cy="369332"/>
          </a:xfrm>
          <a:prstGeom prst="rect">
            <a:avLst/>
          </a:prstGeom>
        </p:spPr>
        <p:txBody>
          <a:bodyPr wrap="none">
            <a:spAutoFit/>
          </a:bodyPr>
          <a:lstStyle/>
          <a:p>
            <a:r>
              <a:rPr lang="de-DE" dirty="0"/>
              <a:t>Lochkartenstanzer von IBM</a:t>
            </a:r>
          </a:p>
        </p:txBody>
      </p:sp>
      <p:pic>
        <p:nvPicPr>
          <p:cNvPr id="3076" name="Grafik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692694"/>
            <a:ext cx="3526992" cy="2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6361569" y="3037177"/>
            <a:ext cx="1099981" cy="369332"/>
          </a:xfrm>
          <a:prstGeom prst="rect">
            <a:avLst/>
          </a:prstGeom>
        </p:spPr>
        <p:txBody>
          <a:bodyPr wrap="none">
            <a:spAutoFit/>
          </a:bodyPr>
          <a:lstStyle/>
          <a:p>
            <a:r>
              <a:rPr lang="de-DE" dirty="0"/>
              <a:t>Lochband</a:t>
            </a:r>
          </a:p>
        </p:txBody>
      </p:sp>
    </p:spTree>
    <p:extLst>
      <p:ext uri="{BB962C8B-B14F-4D97-AF65-F5344CB8AC3E}">
        <p14:creationId xmlns:p14="http://schemas.microsoft.com/office/powerpoint/2010/main" val="4047358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2736504752"/>
              </p:ext>
            </p:extLst>
          </p:nvPr>
        </p:nvGraphicFramePr>
        <p:xfrm>
          <a:off x="574846" y="0"/>
          <a:ext cx="8533658" cy="360040"/>
        </p:xfrm>
        <a:graphic>
          <a:graphicData uri="http://schemas.openxmlformats.org/drawingml/2006/table">
            <a:tbl>
              <a:tblPr firstRow="1" firstCol="1" bandRow="1"/>
              <a:tblGrid>
                <a:gridCol w="2070541"/>
                <a:gridCol w="6463117"/>
              </a:tblGrid>
              <a:tr h="360040">
                <a:tc>
                  <a:txBody>
                    <a:bodyPr/>
                    <a:lstStyle/>
                    <a:p>
                      <a:pPr algn="l">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Informationsmaterialien-4</a:t>
                      </a:r>
                      <a:endParaRPr lang="de-DE" sz="7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algn="just">
                        <a:lnSpc>
                          <a:spcPct val="115000"/>
                        </a:lnSpc>
                        <a:spcAft>
                          <a:spcPts val="1000"/>
                        </a:spcAft>
                      </a:pPr>
                      <a:r>
                        <a:rPr lang="de-DE" sz="1400" kern="1200" dirty="0" smtClean="0">
                          <a:solidFill>
                            <a:schemeClr val="tx1"/>
                          </a:solidFill>
                          <a:effectLst/>
                          <a:latin typeface="Times New Roman" pitchFamily="18" charset="0"/>
                          <a:ea typeface="+mn-ea"/>
                          <a:cs typeface="Times New Roman" pitchFamily="18" charset="0"/>
                        </a:rPr>
                        <a:t>CD, DVD und </a:t>
                      </a:r>
                      <a:r>
                        <a:rPr lang="de-DE" sz="1400" kern="1200" dirty="0" smtClean="0">
                          <a:solidFill>
                            <a:schemeClr val="tx1"/>
                          </a:solidFill>
                          <a:effectLst/>
                          <a:latin typeface="Times New Roman" pitchFamily="18" charset="0"/>
                          <a:ea typeface="+mn-ea"/>
                          <a:cs typeface="Times New Roman" pitchFamily="18" charset="0"/>
                        </a:rPr>
                        <a:t>Blu-ray</a:t>
                      </a:r>
                      <a:endParaRPr lang="de-DE" sz="1400" dirty="0">
                        <a:effectLst/>
                        <a:latin typeface="Times New Roman" pitchFamily="18" charset="0"/>
                        <a:ea typeface="Calibri"/>
                        <a:cs typeface="Times New Roman" pitchFamily="18" charset="0"/>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Abgerundetes Rechteck 7"/>
          <p:cNvSpPr/>
          <p:nvPr/>
        </p:nvSpPr>
        <p:spPr>
          <a:xfrm>
            <a:off x="1046846" y="2995612"/>
            <a:ext cx="7704856" cy="3548663"/>
          </a:xfrm>
          <a:prstGeom prst="roundRect">
            <a:avLst/>
          </a:prstGeom>
          <a:gradFill>
            <a:gsLst>
              <a:gs pos="0">
                <a:schemeClr val="accent1">
                  <a:tint val="66000"/>
                  <a:satMod val="160000"/>
                </a:schemeClr>
              </a:gs>
              <a:gs pos="0">
                <a:schemeClr val="accent1">
                  <a:lumMod val="0"/>
                  <a:lumOff val="100000"/>
                  <a:alpha val="63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b="1" dirty="0" smtClean="0">
              <a:solidFill>
                <a:schemeClr val="tx1"/>
              </a:solidFill>
            </a:endParaRPr>
          </a:p>
          <a:p>
            <a:endParaRPr lang="de-DE" sz="1400" b="1" dirty="0">
              <a:solidFill>
                <a:schemeClr val="tx1"/>
              </a:solidFill>
            </a:endParaRPr>
          </a:p>
          <a:p>
            <a:endParaRPr lang="de-DE" sz="1400" b="1" dirty="0" smtClean="0">
              <a:solidFill>
                <a:schemeClr val="tx1"/>
              </a:solidFill>
            </a:endParaRPr>
          </a:p>
          <a:p>
            <a:endParaRPr lang="de-DE" sz="1400" b="1" dirty="0">
              <a:solidFill>
                <a:schemeClr val="tx1"/>
              </a:solidFill>
            </a:endParaRPr>
          </a:p>
          <a:p>
            <a:endParaRPr lang="de-DE" sz="1400" b="1" dirty="0">
              <a:solidFill>
                <a:schemeClr val="tx1"/>
              </a:solidFill>
            </a:endParaRPr>
          </a:p>
          <a:p>
            <a:endParaRPr lang="de-DE" sz="1400" b="1" dirty="0" smtClean="0">
              <a:solidFill>
                <a:schemeClr val="tx1"/>
              </a:solidFill>
            </a:endParaRPr>
          </a:p>
          <a:p>
            <a:endParaRPr lang="de-DE" sz="1400" b="1" dirty="0">
              <a:solidFill>
                <a:schemeClr val="tx1"/>
              </a:solidFill>
            </a:endParaRPr>
          </a:p>
          <a:p>
            <a:endParaRPr lang="de-DE" sz="1400" b="1" dirty="0" smtClean="0">
              <a:solidFill>
                <a:schemeClr val="tx1"/>
              </a:solidFill>
            </a:endParaRPr>
          </a:p>
          <a:p>
            <a:endParaRPr lang="de-DE" sz="1400" b="1" dirty="0">
              <a:solidFill>
                <a:schemeClr val="tx1"/>
              </a:solidFill>
            </a:endParaRPr>
          </a:p>
          <a:p>
            <a:r>
              <a:rPr lang="de-DE" sz="1400" b="1" dirty="0" smtClean="0">
                <a:solidFill>
                  <a:schemeClr val="tx1"/>
                </a:solidFill>
              </a:rPr>
              <a:t>Funktionsweise</a:t>
            </a:r>
            <a:r>
              <a:rPr lang="de-DE" sz="1400" b="1" dirty="0">
                <a:solidFill>
                  <a:schemeClr val="tx1"/>
                </a:solidFill>
              </a:rPr>
              <a:t>: </a:t>
            </a:r>
            <a:endParaRPr lang="de-DE" sz="1400" dirty="0">
              <a:solidFill>
                <a:schemeClr val="tx1"/>
              </a:solidFill>
            </a:endParaRPr>
          </a:p>
          <a:p>
            <a:r>
              <a:rPr lang="de-DE" sz="1400" dirty="0">
                <a:solidFill>
                  <a:schemeClr val="tx1"/>
                </a:solidFill>
              </a:rPr>
              <a:t>Auf einer Kunststoffscheibe werden Löcher eingebrannt, die einen bestimmten Code ergeben. Diese werden durch Abtasten eines Laserstrahls erkannt und mit Hilfe eines Prozessors wieder in die ursprüngliche Information (Musik, Sprache, Bilder usw.) umgesetzt</a:t>
            </a:r>
            <a:r>
              <a:rPr lang="de-DE" sz="1400" dirty="0" smtClean="0">
                <a:solidFill>
                  <a:schemeClr val="tx1"/>
                </a:solidFill>
              </a:rPr>
              <a:t>.</a:t>
            </a:r>
            <a:r>
              <a:rPr lang="de-DE" sz="1400" b="1" dirty="0">
                <a:solidFill>
                  <a:schemeClr val="tx1"/>
                </a:solidFill>
              </a:rPr>
              <a:t> </a:t>
            </a:r>
            <a:endParaRPr lang="de-DE" sz="1400" dirty="0">
              <a:solidFill>
                <a:schemeClr val="tx1"/>
              </a:solidFill>
            </a:endParaRPr>
          </a:p>
        </p:txBody>
      </p:sp>
      <p:pic>
        <p:nvPicPr>
          <p:cNvPr id="4098" name="Grafik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851" y="654980"/>
            <a:ext cx="2116021" cy="193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1046846" y="593208"/>
            <a:ext cx="1364914" cy="646331"/>
          </a:xfrm>
          <a:prstGeom prst="rect">
            <a:avLst/>
          </a:prstGeom>
        </p:spPr>
        <p:txBody>
          <a:bodyPr wrap="square">
            <a:spAutoFit/>
          </a:bodyPr>
          <a:lstStyle/>
          <a:p>
            <a:r>
              <a:rPr lang="de-DE" dirty="0" smtClean="0"/>
              <a:t>Funktions-weise CD:</a:t>
            </a:r>
            <a:endParaRPr lang="de-DE" dirty="0"/>
          </a:p>
        </p:txBody>
      </p:sp>
      <p:sp>
        <p:nvSpPr>
          <p:cNvPr id="4" name="Rechteck 3"/>
          <p:cNvSpPr/>
          <p:nvPr/>
        </p:nvSpPr>
        <p:spPr>
          <a:xfrm>
            <a:off x="7248872" y="654980"/>
            <a:ext cx="1502830" cy="1754326"/>
          </a:xfrm>
          <a:prstGeom prst="rect">
            <a:avLst/>
          </a:prstGeom>
        </p:spPr>
        <p:txBody>
          <a:bodyPr wrap="square">
            <a:spAutoFit/>
          </a:bodyPr>
          <a:lstStyle/>
          <a:p>
            <a:r>
              <a:rPr lang="de-DE" dirty="0" smtClean="0"/>
              <a:t>Rasterkraft-mikroskop-aufnahme </a:t>
            </a:r>
          </a:p>
          <a:p>
            <a:r>
              <a:rPr lang="de-DE" dirty="0" smtClean="0"/>
              <a:t>der </a:t>
            </a:r>
            <a:r>
              <a:rPr lang="de-DE" dirty="0"/>
              <a:t>Oberfläche einer CD</a:t>
            </a:r>
          </a:p>
        </p:txBody>
      </p:sp>
      <p:graphicFrame>
        <p:nvGraphicFramePr>
          <p:cNvPr id="5" name="Tabelle 4"/>
          <p:cNvGraphicFramePr>
            <a:graphicFrameLocks noGrp="1"/>
          </p:cNvGraphicFramePr>
          <p:nvPr>
            <p:extLst>
              <p:ext uri="{D42A27DB-BD31-4B8C-83A1-F6EECF244321}">
                <p14:modId xmlns:p14="http://schemas.microsoft.com/office/powerpoint/2010/main" val="3382830305"/>
              </p:ext>
            </p:extLst>
          </p:nvPr>
        </p:nvGraphicFramePr>
        <p:xfrm>
          <a:off x="1370881" y="3212976"/>
          <a:ext cx="7056785" cy="1872207"/>
        </p:xfrm>
        <a:graphic>
          <a:graphicData uri="http://schemas.openxmlformats.org/drawingml/2006/table">
            <a:tbl>
              <a:tblPr>
                <a:tableStyleId>{5C22544A-7EE6-4342-B048-85BDC9FD1C3A}</a:tableStyleId>
              </a:tblPr>
              <a:tblGrid>
                <a:gridCol w="1771701"/>
                <a:gridCol w="1285402"/>
                <a:gridCol w="1463662"/>
                <a:gridCol w="2536020"/>
              </a:tblGrid>
              <a:tr h="437526">
                <a:tc>
                  <a:txBody>
                    <a:bodyPr/>
                    <a:lstStyle/>
                    <a:p>
                      <a:pPr algn="just">
                        <a:spcAft>
                          <a:spcPts val="0"/>
                        </a:spcAft>
                      </a:pPr>
                      <a:r>
                        <a:rPr lang="de-DE" sz="1200" kern="50" dirty="0">
                          <a:effectLst/>
                        </a:rPr>
                        <a:t> </a:t>
                      </a:r>
                      <a:endParaRPr lang="de-DE" sz="1200" kern="50" dirty="0">
                        <a:effectLst/>
                        <a:latin typeface="Times New Roman"/>
                        <a:ea typeface="SimSun"/>
                        <a:cs typeface="Mangal"/>
                      </a:endParaRPr>
                    </a:p>
                  </a:txBody>
                  <a:tcPr marL="17780" marR="17780" marT="17780" marB="17780" anchor="ctr"/>
                </a:tc>
                <a:tc>
                  <a:txBody>
                    <a:bodyPr/>
                    <a:lstStyle/>
                    <a:p>
                      <a:pPr algn="just">
                        <a:spcAft>
                          <a:spcPts val="0"/>
                        </a:spcAft>
                      </a:pPr>
                      <a:r>
                        <a:rPr lang="de-DE" sz="1200" u="sng" kern="50" dirty="0">
                          <a:effectLst/>
                        </a:rPr>
                        <a:t>CD</a:t>
                      </a:r>
                      <a:endParaRPr lang="de-DE" sz="1200" kern="50" dirty="0">
                        <a:effectLst/>
                        <a:latin typeface="Times New Roman"/>
                        <a:ea typeface="SimSun"/>
                        <a:cs typeface="Mangal"/>
                      </a:endParaRPr>
                    </a:p>
                  </a:txBody>
                  <a:tcPr marL="17780" marR="17780" marT="17780" marB="17780" anchor="ctr"/>
                </a:tc>
                <a:tc>
                  <a:txBody>
                    <a:bodyPr/>
                    <a:lstStyle/>
                    <a:p>
                      <a:pPr algn="just">
                        <a:spcAft>
                          <a:spcPts val="0"/>
                        </a:spcAft>
                      </a:pPr>
                      <a:r>
                        <a:rPr lang="de-DE" sz="1200" u="sng" kern="50" dirty="0">
                          <a:effectLst/>
                        </a:rPr>
                        <a:t>DVD</a:t>
                      </a:r>
                      <a:endParaRPr lang="de-DE" sz="1200" kern="50" dirty="0">
                        <a:effectLst/>
                        <a:latin typeface="Times New Roman"/>
                        <a:ea typeface="SimSun"/>
                        <a:cs typeface="Mangal"/>
                      </a:endParaRPr>
                    </a:p>
                  </a:txBody>
                  <a:tcPr marL="17780" marR="17780" marT="17780" marB="17780" anchor="ctr"/>
                </a:tc>
                <a:tc>
                  <a:txBody>
                    <a:bodyPr/>
                    <a:lstStyle/>
                    <a:p>
                      <a:pPr algn="just">
                        <a:spcAft>
                          <a:spcPts val="0"/>
                        </a:spcAft>
                      </a:pPr>
                      <a:r>
                        <a:rPr lang="de-DE" sz="1200" u="sng" kern="50" dirty="0" smtClean="0">
                          <a:effectLst/>
                        </a:rPr>
                        <a:t>Blu-ray</a:t>
                      </a:r>
                      <a:endParaRPr lang="de-DE" sz="1200" kern="50" dirty="0">
                        <a:effectLst/>
                        <a:latin typeface="Times New Roman"/>
                        <a:ea typeface="SimSun"/>
                        <a:cs typeface="Mangal"/>
                      </a:endParaRPr>
                    </a:p>
                  </a:txBody>
                  <a:tcPr marL="17780" marR="17780" marT="17780" marB="17780" anchor="ctr"/>
                </a:tc>
              </a:tr>
              <a:tr h="681727">
                <a:tc>
                  <a:txBody>
                    <a:bodyPr/>
                    <a:lstStyle/>
                    <a:p>
                      <a:pPr algn="l">
                        <a:spcAft>
                          <a:spcPts val="0"/>
                        </a:spcAft>
                      </a:pPr>
                      <a:r>
                        <a:rPr lang="de-DE" sz="1200" kern="50" dirty="0">
                          <a:effectLst/>
                        </a:rPr>
                        <a:t>Zeitpunkt der Markteinführung</a:t>
                      </a:r>
                    </a:p>
                    <a:p>
                      <a:pPr algn="just">
                        <a:spcAft>
                          <a:spcPts val="0"/>
                        </a:spcAft>
                      </a:pPr>
                      <a:r>
                        <a:rPr lang="de-DE" sz="1200" kern="50" dirty="0">
                          <a:effectLst/>
                        </a:rPr>
                        <a:t>(Verfügbarkeit </a:t>
                      </a:r>
                      <a:r>
                        <a:rPr lang="de-DE" sz="1200" kern="50" dirty="0" smtClean="0">
                          <a:effectLst/>
                        </a:rPr>
                        <a:t>ab)</a:t>
                      </a:r>
                      <a:endParaRPr lang="de-DE" sz="1200" kern="50" dirty="0">
                        <a:effectLst/>
                        <a:latin typeface="Times New Roman"/>
                        <a:ea typeface="SimSun"/>
                        <a:cs typeface="Mangal"/>
                      </a:endParaRPr>
                    </a:p>
                  </a:txBody>
                  <a:tcPr marL="17780" marR="17780" marT="17780" marB="17780" anchor="ctr"/>
                </a:tc>
                <a:tc>
                  <a:txBody>
                    <a:bodyPr/>
                    <a:lstStyle/>
                    <a:p>
                      <a:pPr algn="just">
                        <a:spcAft>
                          <a:spcPts val="0"/>
                        </a:spcAft>
                      </a:pPr>
                      <a:r>
                        <a:rPr lang="de-DE" sz="1200" kern="50" dirty="0">
                          <a:effectLst/>
                        </a:rPr>
                        <a:t>1982</a:t>
                      </a:r>
                      <a:endParaRPr lang="de-DE" sz="1200" kern="50" dirty="0">
                        <a:effectLst/>
                        <a:latin typeface="Times New Roman"/>
                        <a:ea typeface="SimSun"/>
                        <a:cs typeface="Mangal"/>
                      </a:endParaRPr>
                    </a:p>
                  </a:txBody>
                  <a:tcPr marL="17780" marR="17780" marT="17780" marB="17780" anchor="ctr"/>
                </a:tc>
                <a:tc>
                  <a:txBody>
                    <a:bodyPr/>
                    <a:lstStyle/>
                    <a:p>
                      <a:pPr algn="just">
                        <a:spcAft>
                          <a:spcPts val="0"/>
                        </a:spcAft>
                      </a:pPr>
                      <a:r>
                        <a:rPr lang="de-DE" sz="1200" kern="50" dirty="0">
                          <a:effectLst/>
                        </a:rPr>
                        <a:t>1996</a:t>
                      </a:r>
                      <a:endParaRPr lang="de-DE" sz="1200" kern="50" dirty="0">
                        <a:effectLst/>
                        <a:latin typeface="Times New Roman"/>
                        <a:ea typeface="SimSun"/>
                        <a:cs typeface="Mangal"/>
                      </a:endParaRPr>
                    </a:p>
                  </a:txBody>
                  <a:tcPr marL="17780" marR="17780" marT="17780" marB="17780" anchor="ctr"/>
                </a:tc>
                <a:tc>
                  <a:txBody>
                    <a:bodyPr/>
                    <a:lstStyle/>
                    <a:p>
                      <a:pPr algn="just">
                        <a:spcAft>
                          <a:spcPts val="0"/>
                        </a:spcAft>
                      </a:pPr>
                      <a:r>
                        <a:rPr lang="de-DE" sz="1200" kern="50" dirty="0">
                          <a:effectLst/>
                        </a:rPr>
                        <a:t>2007</a:t>
                      </a:r>
                      <a:endParaRPr lang="de-DE" sz="1200" kern="50" dirty="0">
                        <a:effectLst/>
                        <a:latin typeface="Times New Roman"/>
                        <a:ea typeface="SimSun"/>
                        <a:cs typeface="Mangal"/>
                      </a:endParaRPr>
                    </a:p>
                  </a:txBody>
                  <a:tcPr marL="17780" marR="17780" marT="17780" marB="17780" anchor="ctr"/>
                </a:tc>
              </a:tr>
              <a:tr h="376477">
                <a:tc>
                  <a:txBody>
                    <a:bodyPr/>
                    <a:lstStyle/>
                    <a:p>
                      <a:pPr algn="just">
                        <a:spcAft>
                          <a:spcPts val="0"/>
                        </a:spcAft>
                      </a:pPr>
                      <a:r>
                        <a:rPr lang="de-DE" sz="1200" kern="50" dirty="0">
                          <a:effectLst/>
                        </a:rPr>
                        <a:t>Speicherdichte (kbit/kg)</a:t>
                      </a:r>
                      <a:endParaRPr lang="de-DE" sz="1200" kern="50" dirty="0">
                        <a:effectLst/>
                        <a:latin typeface="Times New Roman"/>
                        <a:ea typeface="SimSun"/>
                        <a:cs typeface="Mangal"/>
                      </a:endParaRPr>
                    </a:p>
                  </a:txBody>
                  <a:tcPr marL="17780" marR="17780" marT="17780" marB="17780" anchor="ctr"/>
                </a:tc>
                <a:tc>
                  <a:txBody>
                    <a:bodyPr/>
                    <a:lstStyle/>
                    <a:p>
                      <a:pPr algn="just">
                        <a:spcAft>
                          <a:spcPts val="0"/>
                        </a:spcAft>
                      </a:pPr>
                      <a:r>
                        <a:rPr lang="de-DE" sz="1200" kern="1200" dirty="0" smtClean="0">
                          <a:solidFill>
                            <a:schemeClr val="dk1"/>
                          </a:solidFill>
                          <a:effectLst/>
                          <a:latin typeface="+mn-lt"/>
                          <a:ea typeface="+mn-ea"/>
                          <a:cs typeface="+mn-cs"/>
                        </a:rPr>
                        <a:t>4 x 10</a:t>
                      </a:r>
                      <a:r>
                        <a:rPr lang="de-DE" sz="1200" kern="1200" baseline="30000" dirty="0" smtClean="0">
                          <a:solidFill>
                            <a:schemeClr val="dk1"/>
                          </a:solidFill>
                          <a:effectLst/>
                          <a:latin typeface="+mn-lt"/>
                          <a:ea typeface="+mn-ea"/>
                          <a:cs typeface="+mn-cs"/>
                        </a:rPr>
                        <a:t>6</a:t>
                      </a:r>
                      <a:r>
                        <a:rPr lang="de-DE" sz="1200" kern="50" dirty="0" smtClean="0">
                          <a:effectLst/>
                        </a:rPr>
                        <a:t> </a:t>
                      </a:r>
                      <a:endParaRPr lang="de-DE" sz="1200" kern="50" dirty="0">
                        <a:effectLst/>
                        <a:latin typeface="Times New Roman"/>
                        <a:ea typeface="SimSun"/>
                        <a:cs typeface="Mangal"/>
                      </a:endParaRPr>
                    </a:p>
                  </a:txBody>
                  <a:tcPr marL="17780" marR="17780" marT="17780" marB="17780" anchor="ctr"/>
                </a:tc>
                <a:tc>
                  <a:txBody>
                    <a:bodyPr/>
                    <a:lstStyle/>
                    <a:p>
                      <a:pPr algn="just">
                        <a:spcAft>
                          <a:spcPts val="0"/>
                        </a:spcAft>
                      </a:pPr>
                      <a:r>
                        <a:rPr lang="de-DE" sz="1200" kern="1200" dirty="0" smtClean="0">
                          <a:solidFill>
                            <a:schemeClr val="dk1"/>
                          </a:solidFill>
                          <a:effectLst/>
                          <a:latin typeface="+mn-lt"/>
                          <a:ea typeface="+mn-ea"/>
                          <a:cs typeface="+mn-cs"/>
                        </a:rPr>
                        <a:t>2 … 4 x 10</a:t>
                      </a:r>
                      <a:r>
                        <a:rPr lang="de-DE" sz="1200" kern="1200" baseline="30000" dirty="0" smtClean="0">
                          <a:solidFill>
                            <a:schemeClr val="dk1"/>
                          </a:solidFill>
                          <a:effectLst/>
                          <a:latin typeface="+mn-lt"/>
                          <a:ea typeface="+mn-ea"/>
                          <a:cs typeface="+mn-cs"/>
                        </a:rPr>
                        <a:t>7</a:t>
                      </a:r>
                      <a:endParaRPr lang="de-DE" sz="1200" kern="50" dirty="0">
                        <a:effectLst/>
                        <a:latin typeface="Times New Roman"/>
                        <a:ea typeface="SimSun"/>
                        <a:cs typeface="Mangal"/>
                      </a:endParaRPr>
                    </a:p>
                  </a:txBody>
                  <a:tcPr marL="17780" marR="17780" marT="17780" marB="17780" anchor="ctr"/>
                </a:tc>
                <a:tc>
                  <a:txBody>
                    <a:bodyPr/>
                    <a:lstStyle/>
                    <a:p>
                      <a:pPr algn="just">
                        <a:spcAft>
                          <a:spcPts val="0"/>
                        </a:spcAft>
                      </a:pPr>
                      <a:r>
                        <a:rPr lang="de-DE" sz="1200" kern="1200" dirty="0" smtClean="0">
                          <a:solidFill>
                            <a:schemeClr val="dk1"/>
                          </a:solidFill>
                          <a:effectLst/>
                          <a:latin typeface="+mn-lt"/>
                          <a:ea typeface="+mn-ea"/>
                          <a:cs typeface="+mn-cs"/>
                        </a:rPr>
                        <a:t>2 … 4 x 10</a:t>
                      </a:r>
                      <a:r>
                        <a:rPr lang="de-DE" sz="1200" kern="1200" baseline="30000" dirty="0" smtClean="0">
                          <a:solidFill>
                            <a:schemeClr val="dk1"/>
                          </a:solidFill>
                          <a:effectLst/>
                          <a:latin typeface="+mn-lt"/>
                          <a:ea typeface="+mn-ea"/>
                          <a:cs typeface="+mn-cs"/>
                        </a:rPr>
                        <a:t>8</a:t>
                      </a:r>
                      <a:endParaRPr lang="de-DE" sz="1200" kern="50" dirty="0">
                        <a:effectLst/>
                        <a:latin typeface="Times New Roman"/>
                        <a:ea typeface="SimSun"/>
                        <a:cs typeface="Mangal"/>
                      </a:endParaRPr>
                    </a:p>
                  </a:txBody>
                  <a:tcPr marL="17780" marR="17780" marT="17780" marB="17780" anchor="ctr"/>
                </a:tc>
              </a:tr>
              <a:tr h="376477">
                <a:tc>
                  <a:txBody>
                    <a:bodyPr/>
                    <a:lstStyle/>
                    <a:p>
                      <a:pPr algn="just">
                        <a:spcAft>
                          <a:spcPts val="0"/>
                        </a:spcAft>
                      </a:pPr>
                      <a:r>
                        <a:rPr lang="de-DE" sz="1200" kern="50" dirty="0">
                          <a:effectLst/>
                        </a:rPr>
                        <a:t>Speicherhaltbarkeit</a:t>
                      </a:r>
                      <a:endParaRPr lang="de-DE" sz="1200" kern="50" dirty="0">
                        <a:effectLst/>
                        <a:latin typeface="Times New Roman"/>
                        <a:ea typeface="SimSun"/>
                        <a:cs typeface="Mangal"/>
                      </a:endParaRPr>
                    </a:p>
                  </a:txBody>
                  <a:tcPr marL="17780" marR="17780" marT="17780" marB="17780" anchor="ctr"/>
                </a:tc>
                <a:tc>
                  <a:txBody>
                    <a:bodyPr/>
                    <a:lstStyle/>
                    <a:p>
                      <a:pPr algn="just">
                        <a:spcAft>
                          <a:spcPts val="0"/>
                        </a:spcAft>
                      </a:pPr>
                      <a:r>
                        <a:rPr lang="de-DE" sz="1200" kern="50" dirty="0" smtClean="0">
                          <a:effectLst/>
                        </a:rPr>
                        <a:t>5–10 </a:t>
                      </a:r>
                      <a:r>
                        <a:rPr lang="de-DE" sz="1200" kern="50" dirty="0">
                          <a:effectLst/>
                        </a:rPr>
                        <a:t>Jahre</a:t>
                      </a:r>
                      <a:endParaRPr lang="de-DE" sz="1200" kern="50" dirty="0">
                        <a:effectLst/>
                        <a:latin typeface="Times New Roman"/>
                        <a:ea typeface="SimSun"/>
                        <a:cs typeface="Mangal"/>
                      </a:endParaRPr>
                    </a:p>
                  </a:txBody>
                  <a:tcPr marL="17780" marR="17780" marT="17780" marB="17780" anchor="ctr"/>
                </a:tc>
                <a:tc>
                  <a:txBody>
                    <a:bodyPr/>
                    <a:lstStyle/>
                    <a:p>
                      <a:pPr algn="just">
                        <a:spcAft>
                          <a:spcPts val="0"/>
                        </a:spcAft>
                      </a:pPr>
                      <a:r>
                        <a:rPr lang="de-DE" sz="1200" kern="50" dirty="0">
                          <a:effectLst/>
                        </a:rPr>
                        <a:t>30 Jahre (vermutet) </a:t>
                      </a:r>
                      <a:endParaRPr lang="de-DE" sz="1200" kern="50" dirty="0">
                        <a:effectLst/>
                        <a:latin typeface="Times New Roman"/>
                        <a:ea typeface="SimSun"/>
                        <a:cs typeface="Mangal"/>
                      </a:endParaRPr>
                    </a:p>
                  </a:txBody>
                  <a:tcPr marL="17780" marR="17780" marT="17780" marB="17780" anchor="ctr"/>
                </a:tc>
                <a:tc>
                  <a:txBody>
                    <a:bodyPr/>
                    <a:lstStyle/>
                    <a:p>
                      <a:pPr algn="just">
                        <a:spcAft>
                          <a:spcPts val="0"/>
                        </a:spcAft>
                      </a:pPr>
                      <a:r>
                        <a:rPr lang="de-DE" sz="1200" kern="50" dirty="0">
                          <a:effectLst/>
                        </a:rPr>
                        <a:t>bis zu 50 Jahre (laut Labortests) </a:t>
                      </a:r>
                      <a:endParaRPr lang="de-DE" sz="1200" kern="50" dirty="0">
                        <a:effectLst/>
                        <a:latin typeface="Times New Roman"/>
                        <a:ea typeface="SimSun"/>
                        <a:cs typeface="Mangal"/>
                      </a:endParaRPr>
                    </a:p>
                  </a:txBody>
                  <a:tcPr marL="17780" marR="17780" marT="17780" marB="17780" anchor="ctr"/>
                </a:tc>
              </a:tr>
            </a:tbl>
          </a:graphicData>
        </a:graphic>
      </p:graphicFrame>
      <p:pic>
        <p:nvPicPr>
          <p:cNvPr id="1026"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551103"/>
            <a:ext cx="2403906" cy="226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358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264304681"/>
              </p:ext>
            </p:extLst>
          </p:nvPr>
        </p:nvGraphicFramePr>
        <p:xfrm>
          <a:off x="574846" y="0"/>
          <a:ext cx="8533658" cy="360040"/>
        </p:xfrm>
        <a:graphic>
          <a:graphicData uri="http://schemas.openxmlformats.org/drawingml/2006/table">
            <a:tbl>
              <a:tblPr firstRow="1" firstCol="1" bandRow="1"/>
              <a:tblGrid>
                <a:gridCol w="2070541"/>
                <a:gridCol w="6463117"/>
              </a:tblGrid>
              <a:tr h="360040">
                <a:tc>
                  <a:txBody>
                    <a:bodyPr/>
                    <a:lstStyle/>
                    <a:p>
                      <a:pPr algn="l">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Informationsmaterialien-5</a:t>
                      </a:r>
                      <a:endParaRPr lang="de-DE" sz="7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algn="just">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Magnetband</a:t>
                      </a:r>
                      <a:endParaRPr lang="de-DE" sz="14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Abgerundetes Rechteck 7"/>
          <p:cNvSpPr/>
          <p:nvPr/>
        </p:nvSpPr>
        <p:spPr>
          <a:xfrm>
            <a:off x="1043608" y="3660778"/>
            <a:ext cx="4464496" cy="2880320"/>
          </a:xfrm>
          <a:prstGeom prst="roundRect">
            <a:avLst/>
          </a:prstGeom>
          <a:gradFill>
            <a:gsLst>
              <a:gs pos="0">
                <a:schemeClr val="accent1">
                  <a:tint val="66000"/>
                  <a:satMod val="160000"/>
                </a:schemeClr>
              </a:gs>
              <a:gs pos="0">
                <a:schemeClr val="accent1">
                  <a:lumMod val="0"/>
                  <a:lumOff val="100000"/>
                  <a:alpha val="63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smtClean="0">
                <a:solidFill>
                  <a:schemeClr val="tx1"/>
                </a:solidFill>
              </a:rPr>
              <a:t>Verfügbar</a:t>
            </a:r>
            <a:r>
              <a:rPr lang="de-DE" sz="1400" b="1" dirty="0">
                <a:solidFill>
                  <a:schemeClr val="tx1"/>
                </a:solidFill>
              </a:rPr>
              <a:t>: 		ab 1930</a:t>
            </a:r>
          </a:p>
          <a:p>
            <a:r>
              <a:rPr lang="de-DE" sz="1400" b="1" dirty="0">
                <a:solidFill>
                  <a:schemeClr val="tx1"/>
                </a:solidFill>
              </a:rPr>
              <a:t>Funktion</a:t>
            </a:r>
            <a:r>
              <a:rPr lang="de-DE" sz="1400" b="1" dirty="0" smtClean="0">
                <a:solidFill>
                  <a:schemeClr val="tx1"/>
                </a:solidFill>
              </a:rPr>
              <a:t>: Die </a:t>
            </a:r>
            <a:r>
              <a:rPr lang="de-DE" sz="1400" b="1" dirty="0">
                <a:solidFill>
                  <a:schemeClr val="tx1"/>
                </a:solidFill>
              </a:rPr>
              <a:t>hauchdünne Metallschicht des </a:t>
            </a:r>
            <a:r>
              <a:rPr lang="de-DE" sz="1400" b="1" dirty="0" smtClean="0">
                <a:solidFill>
                  <a:schemeClr val="tx1"/>
                </a:solidFill>
              </a:rPr>
              <a:t>Kunststoffbands </a:t>
            </a:r>
            <a:r>
              <a:rPr lang="de-DE" sz="1400" b="1" dirty="0">
                <a:solidFill>
                  <a:schemeClr val="tx1"/>
                </a:solidFill>
              </a:rPr>
              <a:t>wird unterschiedlich magnetisch ausgerichtet, was durch Induktion wieder abgerufen werden kann, wobei die Bewegung des </a:t>
            </a:r>
            <a:r>
              <a:rPr lang="de-DE" sz="1400" b="1" dirty="0" smtClean="0">
                <a:solidFill>
                  <a:schemeClr val="tx1"/>
                </a:solidFill>
              </a:rPr>
              <a:t>Bands </a:t>
            </a:r>
            <a:r>
              <a:rPr lang="de-DE" sz="1400" b="1" dirty="0">
                <a:solidFill>
                  <a:schemeClr val="tx1"/>
                </a:solidFill>
              </a:rPr>
              <a:t>nötig ist.</a:t>
            </a:r>
          </a:p>
          <a:p>
            <a:r>
              <a:rPr lang="de-DE" sz="1400" b="1" dirty="0">
                <a:solidFill>
                  <a:schemeClr val="tx1"/>
                </a:solidFill>
              </a:rPr>
              <a:t>Speicherdichte:        3300kbit/kg</a:t>
            </a:r>
          </a:p>
          <a:p>
            <a:r>
              <a:rPr lang="de-DE" sz="1400" b="1" dirty="0">
                <a:solidFill>
                  <a:schemeClr val="tx1"/>
                </a:solidFill>
              </a:rPr>
              <a:t>Speicherhaltbarkeit:	</a:t>
            </a:r>
            <a:endParaRPr lang="de-DE" sz="1400" b="1" dirty="0" smtClean="0">
              <a:solidFill>
                <a:schemeClr val="tx1"/>
              </a:solidFill>
            </a:endParaRPr>
          </a:p>
          <a:p>
            <a:r>
              <a:rPr lang="de-DE" sz="1400" b="1" dirty="0" smtClean="0">
                <a:solidFill>
                  <a:schemeClr val="tx1"/>
                </a:solidFill>
              </a:rPr>
              <a:t>mindestens </a:t>
            </a:r>
            <a:r>
              <a:rPr lang="de-DE" sz="1400" b="1" dirty="0">
                <a:solidFill>
                  <a:schemeClr val="tx1"/>
                </a:solidFill>
              </a:rPr>
              <a:t>30 Jahre (gesichert)</a:t>
            </a:r>
          </a:p>
        </p:txBody>
      </p:sp>
      <p:pic>
        <p:nvPicPr>
          <p:cNvPr id="5122" name="Grafik 2" descr="Beschreibung: klassische Compact Cassette (CC)/ Audiocassette mit Magnetb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18415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Grafik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384" y="692696"/>
            <a:ext cx="5397534"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5724128" y="3448182"/>
            <a:ext cx="3204790" cy="1200329"/>
          </a:xfrm>
          <a:prstGeom prst="rect">
            <a:avLst/>
          </a:prstGeom>
        </p:spPr>
        <p:txBody>
          <a:bodyPr wrap="square">
            <a:spAutoFit/>
          </a:bodyPr>
          <a:lstStyle/>
          <a:p>
            <a:r>
              <a:rPr lang="de-DE" dirty="0"/>
              <a:t>Schemadarstellung des Funktionsprinzips von Perpendicular Recording von Christian Weickhmann (2007)</a:t>
            </a:r>
          </a:p>
        </p:txBody>
      </p:sp>
      <p:sp>
        <p:nvSpPr>
          <p:cNvPr id="5" name="Rechteck 4"/>
          <p:cNvSpPr/>
          <p:nvPr/>
        </p:nvSpPr>
        <p:spPr>
          <a:xfrm>
            <a:off x="1041500" y="2350293"/>
            <a:ext cx="2234356" cy="1200329"/>
          </a:xfrm>
          <a:prstGeom prst="rect">
            <a:avLst/>
          </a:prstGeom>
        </p:spPr>
        <p:txBody>
          <a:bodyPr wrap="square">
            <a:spAutoFit/>
          </a:bodyPr>
          <a:lstStyle/>
          <a:p>
            <a:r>
              <a:rPr lang="de-DE" dirty="0" smtClean="0"/>
              <a:t>Klassische</a:t>
            </a:r>
            <a:r>
              <a:rPr lang="de-DE" dirty="0"/>
              <a:t> Compact Cassette (CC)/ Audiocassette mit Magnetband</a:t>
            </a:r>
          </a:p>
        </p:txBody>
      </p:sp>
    </p:spTree>
    <p:extLst>
      <p:ext uri="{BB962C8B-B14F-4D97-AF65-F5344CB8AC3E}">
        <p14:creationId xmlns:p14="http://schemas.microsoft.com/office/powerpoint/2010/main" val="4047358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797796696"/>
              </p:ext>
            </p:extLst>
          </p:nvPr>
        </p:nvGraphicFramePr>
        <p:xfrm>
          <a:off x="574846" y="0"/>
          <a:ext cx="8533658" cy="360040"/>
        </p:xfrm>
        <a:graphic>
          <a:graphicData uri="http://schemas.openxmlformats.org/drawingml/2006/table">
            <a:tbl>
              <a:tblPr firstRow="1" firstCol="1" bandRow="1"/>
              <a:tblGrid>
                <a:gridCol w="2070541"/>
                <a:gridCol w="6463117"/>
              </a:tblGrid>
              <a:tr h="360040">
                <a:tc>
                  <a:txBody>
                    <a:bodyPr/>
                    <a:lstStyle/>
                    <a:p>
                      <a:pPr algn="l">
                        <a:lnSpc>
                          <a:spcPct val="115000"/>
                        </a:lnSpc>
                        <a:spcAft>
                          <a:spcPts val="1000"/>
                        </a:spcAft>
                      </a:pPr>
                      <a:r>
                        <a:rPr lang="de-DE" sz="700" dirty="0">
                          <a:effectLst/>
                          <a:latin typeface="Times New Roman"/>
                          <a:ea typeface="Calibri"/>
                          <a:cs typeface="Times New Roman"/>
                        </a:rPr>
                        <a:t> </a:t>
                      </a:r>
                      <a:r>
                        <a:rPr lang="de-DE" sz="1400" dirty="0" smtClean="0">
                          <a:effectLst/>
                          <a:latin typeface="Times New Roman"/>
                          <a:ea typeface="Calibri"/>
                          <a:cs typeface="Times New Roman"/>
                        </a:rPr>
                        <a:t>Informationsmaterialien-6</a:t>
                      </a:r>
                      <a:endParaRPr lang="de-DE" sz="7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algn="just">
                        <a:lnSpc>
                          <a:spcPct val="115000"/>
                        </a:lnSpc>
                        <a:spcAft>
                          <a:spcPts val="1000"/>
                        </a:spcAft>
                      </a:pPr>
                      <a:r>
                        <a:rPr lang="de-DE" sz="1400" dirty="0" smtClean="0">
                          <a:effectLst/>
                          <a:latin typeface="Times New Roman"/>
                          <a:ea typeface="Calibri"/>
                          <a:cs typeface="Times New Roman"/>
                        </a:rPr>
                        <a:t>Biologische Speicherung</a:t>
                      </a:r>
                      <a:endParaRPr lang="de-DE" sz="1400" dirty="0">
                        <a:effectLst/>
                        <a:latin typeface="Calibri"/>
                        <a:ea typeface="Calibri"/>
                        <a:cs typeface="Times New Roman"/>
                      </a:endParaRPr>
                    </a:p>
                  </a:txBody>
                  <a:tcPr marL="40750" marR="40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Abgerundetes Rechteck 7"/>
          <p:cNvSpPr/>
          <p:nvPr/>
        </p:nvSpPr>
        <p:spPr>
          <a:xfrm>
            <a:off x="1043608" y="3660778"/>
            <a:ext cx="7704856" cy="2880320"/>
          </a:xfrm>
          <a:prstGeom prst="roundRect">
            <a:avLst/>
          </a:prstGeom>
          <a:gradFill>
            <a:gsLst>
              <a:gs pos="0">
                <a:schemeClr val="accent1">
                  <a:tint val="66000"/>
                  <a:satMod val="160000"/>
                </a:schemeClr>
              </a:gs>
              <a:gs pos="0">
                <a:schemeClr val="accent1">
                  <a:lumMod val="0"/>
                  <a:lumOff val="100000"/>
                  <a:alpha val="63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Funktion:</a:t>
            </a:r>
          </a:p>
          <a:p>
            <a:r>
              <a:rPr lang="de-DE" sz="1400" b="1" dirty="0">
                <a:solidFill>
                  <a:schemeClr val="tx1"/>
                </a:solidFill>
              </a:rPr>
              <a:t>Moleküle (Aminosäuren) können mit verschiedenen Methoden </a:t>
            </a:r>
            <a:r>
              <a:rPr lang="de-DE" sz="1400" b="1" dirty="0" smtClean="0">
                <a:solidFill>
                  <a:schemeClr val="tx1"/>
                </a:solidFill>
              </a:rPr>
              <a:t>synthetisiert </a:t>
            </a:r>
            <a:r>
              <a:rPr lang="de-DE" sz="1400" b="1" dirty="0">
                <a:solidFill>
                  <a:schemeClr val="tx1"/>
                </a:solidFill>
              </a:rPr>
              <a:t>und wieder ausgelesen werden.</a:t>
            </a:r>
          </a:p>
          <a:p>
            <a:r>
              <a:rPr lang="de-DE" sz="1400" b="1" dirty="0">
                <a:solidFill>
                  <a:schemeClr val="tx1"/>
                </a:solidFill>
              </a:rPr>
              <a:t>Speicherdichte: 	</a:t>
            </a:r>
          </a:p>
          <a:p>
            <a:r>
              <a:rPr lang="de-DE" sz="1400" b="1" dirty="0">
                <a:solidFill>
                  <a:schemeClr val="tx1"/>
                </a:solidFill>
              </a:rPr>
              <a:t>Auf ein Gramm DNA passen Daten von einer Million CDs. </a:t>
            </a:r>
            <a:endParaRPr lang="de-DE" sz="1400" b="1" dirty="0" smtClean="0">
              <a:solidFill>
                <a:schemeClr val="tx1"/>
              </a:solidFill>
            </a:endParaRPr>
          </a:p>
          <a:p>
            <a:r>
              <a:rPr lang="de-DE" sz="1400" b="1" dirty="0" smtClean="0">
                <a:solidFill>
                  <a:schemeClr val="tx1"/>
                </a:solidFill>
              </a:rPr>
              <a:t>739 </a:t>
            </a:r>
            <a:r>
              <a:rPr lang="de-DE" sz="1400" b="1" dirty="0">
                <a:solidFill>
                  <a:schemeClr val="tx1"/>
                </a:solidFill>
              </a:rPr>
              <a:t>Kilobyte = 0,3 Pikogramm oder </a:t>
            </a:r>
            <a:r>
              <a:rPr lang="de-DE" sz="1400" b="1" dirty="0" smtClean="0">
                <a:solidFill>
                  <a:schemeClr val="tx1"/>
                </a:solidFill>
              </a:rPr>
              <a:t>0,0000000000003 Gramm</a:t>
            </a:r>
            <a:endParaRPr lang="de-DE" sz="1400" b="1" dirty="0">
              <a:solidFill>
                <a:schemeClr val="tx1"/>
              </a:solidFill>
            </a:endParaRPr>
          </a:p>
          <a:p>
            <a:r>
              <a:rPr lang="de-DE" sz="1400" b="1" dirty="0">
                <a:solidFill>
                  <a:schemeClr val="tx1"/>
                </a:solidFill>
              </a:rPr>
              <a:t>739 x 10</a:t>
            </a:r>
            <a:r>
              <a:rPr lang="de-DE" sz="1400" b="1" baseline="30000" dirty="0">
                <a:solidFill>
                  <a:schemeClr val="tx1"/>
                </a:solidFill>
              </a:rPr>
              <a:t>13</a:t>
            </a:r>
            <a:r>
              <a:rPr lang="de-DE" sz="1400" b="1" dirty="0">
                <a:solidFill>
                  <a:schemeClr val="tx1"/>
                </a:solidFill>
              </a:rPr>
              <a:t> kbit/kg</a:t>
            </a:r>
          </a:p>
          <a:p>
            <a:r>
              <a:rPr lang="de-DE" sz="1400" b="1" dirty="0">
                <a:solidFill>
                  <a:schemeClr val="tx1"/>
                </a:solidFill>
              </a:rPr>
              <a:t>Speicherhaltbarkeit:	</a:t>
            </a:r>
          </a:p>
          <a:p>
            <a:r>
              <a:rPr lang="de-DE" sz="1400" b="1" dirty="0">
                <a:solidFill>
                  <a:schemeClr val="tx1"/>
                </a:solidFill>
              </a:rPr>
              <a:t>Bei Speicherung in einem teilungsfähigen Lebewesen z. B. Bakterium unbegrenzt.</a:t>
            </a:r>
          </a:p>
          <a:p>
            <a:r>
              <a:rPr lang="de-DE" sz="1400" b="1" dirty="0">
                <a:solidFill>
                  <a:schemeClr val="tx1"/>
                </a:solidFill>
              </a:rPr>
              <a:t>Erste Veröffentlichung:  2006</a:t>
            </a:r>
          </a:p>
        </p:txBody>
      </p:sp>
      <p:pic>
        <p:nvPicPr>
          <p:cNvPr id="6146" name="Grafi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3888432"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827584" y="3082139"/>
            <a:ext cx="3888432" cy="369332"/>
          </a:xfrm>
          <a:prstGeom prst="rect">
            <a:avLst/>
          </a:prstGeom>
        </p:spPr>
        <p:txBody>
          <a:bodyPr wrap="square">
            <a:spAutoFit/>
          </a:bodyPr>
          <a:lstStyle/>
          <a:p>
            <a:pPr algn="ctr"/>
            <a:r>
              <a:rPr lang="de-DE" dirty="0"/>
              <a:t>(DNA) Sequenzierautomaten </a:t>
            </a:r>
          </a:p>
        </p:txBody>
      </p:sp>
      <p:pic>
        <p:nvPicPr>
          <p:cNvPr id="6147" name="Grafik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515397"/>
            <a:ext cx="3672408" cy="219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5676857" y="2756693"/>
            <a:ext cx="2470805" cy="369332"/>
          </a:xfrm>
          <a:prstGeom prst="rect">
            <a:avLst/>
          </a:prstGeom>
        </p:spPr>
        <p:txBody>
          <a:bodyPr wrap="none">
            <a:spAutoFit/>
          </a:bodyPr>
          <a:lstStyle/>
          <a:p>
            <a:r>
              <a:rPr lang="de-DE" dirty="0"/>
              <a:t>Teilausschnitt einer DNA</a:t>
            </a:r>
          </a:p>
        </p:txBody>
      </p:sp>
    </p:spTree>
    <p:extLst>
      <p:ext uri="{BB962C8B-B14F-4D97-AF65-F5344CB8AC3E}">
        <p14:creationId xmlns:p14="http://schemas.microsoft.com/office/powerpoint/2010/main" val="4047358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Words>
  <Application>Microsoft Office PowerPoint</Application>
  <PresentationFormat>Bildschirmpräsentation (4:3)</PresentationFormat>
  <Paragraphs>153</Paragraphs>
  <Slides>12</Slides>
  <Notes>0</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TUD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Fletcher</dc:creator>
  <cp:lastModifiedBy>Sibys</cp:lastModifiedBy>
  <cp:revision>24</cp:revision>
  <dcterms:created xsi:type="dcterms:W3CDTF">2014-02-04T20:05:56Z</dcterms:created>
  <dcterms:modified xsi:type="dcterms:W3CDTF">2014-03-23T17:53:05Z</dcterms:modified>
</cp:coreProperties>
</file>