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7" r:id="rId10"/>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104" y="4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272" y="0"/>
            <a:ext cx="579437"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8405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9E27F42-EEA2-4B36-8FB7-11D94B42E83A}" type="datetimeFigureOut">
              <a:rPr lang="de-DE" smtClean="0"/>
              <a:t>23.03.2014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68495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9E27F42-EEA2-4B36-8FB7-11D94B42E83A}" type="datetimeFigureOut">
              <a:rPr lang="de-DE" smtClean="0"/>
              <a:t>23.03.2014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2434902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9E27F42-EEA2-4B36-8FB7-11D94B42E83A}" type="datetimeFigureOut">
              <a:rPr lang="de-DE" smtClean="0"/>
              <a:t>23.03.2014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1705834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29E27F42-EEA2-4B36-8FB7-11D94B42E83A}" type="datetimeFigureOut">
              <a:rPr lang="de-DE" smtClean="0"/>
              <a:t>23.03.2014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84951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29E27F42-EEA2-4B36-8FB7-11D94B42E83A}" type="datetimeFigureOut">
              <a:rPr lang="de-DE" smtClean="0"/>
              <a:t>23.03.2014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3735157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29E27F42-EEA2-4B36-8FB7-11D94B42E83A}" type="datetimeFigureOut">
              <a:rPr lang="de-DE" smtClean="0"/>
              <a:t>23.03.2014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3774763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29E27F42-EEA2-4B36-8FB7-11D94B42E83A}" type="datetimeFigureOut">
              <a:rPr lang="de-DE" smtClean="0"/>
              <a:t>23.03.2014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906842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9E27F42-EEA2-4B36-8FB7-11D94B42E83A}" type="datetimeFigureOut">
              <a:rPr lang="de-DE" smtClean="0"/>
              <a:t>23.03.2014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2334927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29E27F42-EEA2-4B36-8FB7-11D94B42E83A}" type="datetimeFigureOut">
              <a:rPr lang="de-DE" smtClean="0"/>
              <a:t>23.03.2014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1116670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29E27F42-EEA2-4B36-8FB7-11D94B42E83A}" type="datetimeFigureOut">
              <a:rPr lang="de-DE" smtClean="0"/>
              <a:t>23.03.2014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1724823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E27F42-EEA2-4B36-8FB7-11D94B42E83A}" type="datetimeFigureOut">
              <a:rPr lang="de-DE" smtClean="0"/>
              <a:t>23.03.2014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4169F-A8F0-4CDE-8A51-1AAB28A48F4E}" type="slidenum">
              <a:rPr lang="de-DE" smtClean="0"/>
              <a:t>‹Nr.›</a:t>
            </a:fld>
            <a:endParaRPr lang="de-DE"/>
          </a:p>
        </p:txBody>
      </p:sp>
    </p:spTree>
    <p:extLst>
      <p:ext uri="{BB962C8B-B14F-4D97-AF65-F5344CB8AC3E}">
        <p14:creationId xmlns:p14="http://schemas.microsoft.com/office/powerpoint/2010/main" val="389990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wmf"/></Relationships>
</file>

<file path=ppt/slides/_rels/slide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26000" contrast="-14000"/>
                    </a14:imgEffect>
                  </a14:imgLayer>
                </a14:imgProps>
              </a:ext>
              <a:ext uri="{28A0092B-C50C-407E-A947-70E740481C1C}">
                <a14:useLocalDpi xmlns:a14="http://schemas.microsoft.com/office/drawing/2010/main" val="0"/>
              </a:ext>
            </a:extLst>
          </a:blip>
          <a:srcRect/>
          <a:stretch>
            <a:fillRect/>
          </a:stretch>
        </p:blipFill>
        <p:spPr bwMode="auto">
          <a:xfrm>
            <a:off x="0" y="0"/>
            <a:ext cx="9252520" cy="6888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6144344"/>
            <a:ext cx="11715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4"/>
          <p:cNvSpPr txBox="1">
            <a:spLocks noChangeArrowheads="1"/>
          </p:cNvSpPr>
          <p:nvPr/>
        </p:nvSpPr>
        <p:spPr bwMode="auto">
          <a:xfrm>
            <a:off x="1115615" y="2807417"/>
            <a:ext cx="5051425" cy="3336925"/>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de-DE" altLang="de-DE" sz="2600" b="0" i="0" u="none" strike="noStrike" cap="none" normalizeH="0" baseline="0" dirty="0" smtClean="0">
                <a:ln>
                  <a:noFill/>
                </a:ln>
                <a:solidFill>
                  <a:schemeClr val="tx2">
                    <a:lumMod val="60000"/>
                    <a:lumOff val="40000"/>
                  </a:schemeClr>
                </a:solidFill>
                <a:effectLst/>
                <a:latin typeface="Times New Roman" pitchFamily="18" charset="0"/>
              </a:rPr>
              <a:t>Kunststoffe</a:t>
            </a:r>
          </a:p>
          <a:p>
            <a:pPr marL="0" marR="0" lvl="0" indent="0" algn="l" defTabSz="914400" rtl="0" eaLnBrk="1" fontAlgn="base" latinLnBrk="0" hangingPunct="1">
              <a:lnSpc>
                <a:spcPct val="100000"/>
              </a:lnSpc>
              <a:spcBef>
                <a:spcPct val="0"/>
              </a:spcBef>
              <a:spcAft>
                <a:spcPts val="1000"/>
              </a:spcAft>
              <a:buClrTx/>
              <a:buSzTx/>
              <a:buFontTx/>
              <a:buNone/>
              <a:tabLst/>
            </a:pPr>
            <a:endParaRPr kumimoji="0" lang="de-DE" altLang="de-DE" sz="2600" b="0" i="0" u="none" strike="noStrike" cap="none" normalizeH="0" baseline="0" dirty="0" smtClean="0">
              <a:ln>
                <a:noFill/>
              </a:ln>
              <a:solidFill>
                <a:schemeClr val="tx2">
                  <a:lumMod val="60000"/>
                  <a:lumOff val="40000"/>
                </a:schemeClr>
              </a:solidFill>
              <a:effectLst/>
              <a:latin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de-DE" altLang="de-DE" sz="2600" b="0" i="0" u="none" strike="noStrike" cap="none" normalizeH="0" baseline="0" dirty="0" smtClean="0">
                <a:ln>
                  <a:noFill/>
                </a:ln>
                <a:solidFill>
                  <a:schemeClr val="tx2">
                    <a:lumMod val="60000"/>
                    <a:lumOff val="40000"/>
                  </a:schemeClr>
                </a:solidFill>
                <a:effectLst/>
                <a:latin typeface="Times New Roman" pitchFamily="18" charset="0"/>
              </a:rPr>
              <a:t>Fach: </a:t>
            </a:r>
            <a:r>
              <a:rPr lang="de-DE" altLang="de-DE" sz="2600" dirty="0" smtClean="0">
                <a:solidFill>
                  <a:schemeClr val="tx2">
                    <a:lumMod val="60000"/>
                    <a:lumOff val="40000"/>
                  </a:schemeClr>
                </a:solidFill>
                <a:latin typeface="Times New Roman" pitchFamily="18" charset="0"/>
              </a:rPr>
              <a:t>Chemie</a:t>
            </a:r>
          </a:p>
          <a:p>
            <a:pPr marL="0" marR="0" lvl="0" indent="0" algn="l" defTabSz="914400" rtl="0" eaLnBrk="1" fontAlgn="base" latinLnBrk="0" hangingPunct="1">
              <a:lnSpc>
                <a:spcPct val="100000"/>
              </a:lnSpc>
              <a:spcBef>
                <a:spcPct val="0"/>
              </a:spcBef>
              <a:spcAft>
                <a:spcPts val="1000"/>
              </a:spcAft>
              <a:buClrTx/>
              <a:buSzTx/>
              <a:buFontTx/>
              <a:buNone/>
              <a:tabLst/>
            </a:pPr>
            <a:endParaRPr kumimoji="0" lang="de-DE" altLang="de-DE" sz="2600" b="0" i="0" u="none" strike="noStrike" cap="none" normalizeH="0" baseline="0" dirty="0" smtClean="0">
              <a:ln>
                <a:noFill/>
              </a:ln>
              <a:solidFill>
                <a:schemeClr val="tx2">
                  <a:lumMod val="60000"/>
                  <a:lumOff val="40000"/>
                </a:schemeClr>
              </a:solidFill>
              <a:effectLst/>
              <a:latin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de-DE" altLang="de-DE" sz="2600" b="0" i="0" u="none" strike="noStrike" cap="none" normalizeH="0" baseline="0" dirty="0" smtClean="0">
                <a:ln>
                  <a:noFill/>
                </a:ln>
                <a:solidFill>
                  <a:schemeClr val="tx2">
                    <a:lumMod val="60000"/>
                    <a:lumOff val="40000"/>
                  </a:schemeClr>
                </a:solidFill>
                <a:effectLst/>
                <a:latin typeface="Times New Roman" pitchFamily="18" charset="0"/>
              </a:rPr>
              <a:t>Jahrgangstufe:</a:t>
            </a:r>
            <a:r>
              <a:rPr kumimoji="0" lang="de-DE" altLang="de-DE" sz="2600" b="0" i="0" u="none" strike="noStrike" cap="none" normalizeH="0" dirty="0" smtClean="0">
                <a:ln>
                  <a:noFill/>
                </a:ln>
                <a:solidFill>
                  <a:schemeClr val="tx2">
                    <a:lumMod val="60000"/>
                    <a:lumOff val="40000"/>
                  </a:schemeClr>
                </a:solidFill>
                <a:effectLst/>
                <a:latin typeface="Times New Roman" pitchFamily="18" charset="0"/>
              </a:rPr>
              <a:t> </a:t>
            </a:r>
            <a:r>
              <a:rPr lang="de-DE" altLang="de-DE" sz="2600" dirty="0" smtClean="0">
                <a:solidFill>
                  <a:schemeClr val="tx2">
                    <a:lumMod val="60000"/>
                    <a:lumOff val="40000"/>
                  </a:schemeClr>
                </a:solidFill>
                <a:latin typeface="Times New Roman" pitchFamily="18" charset="0"/>
              </a:rPr>
              <a:t>9./10</a:t>
            </a:r>
            <a:r>
              <a:rPr lang="de-DE" altLang="de-DE" sz="2600" dirty="0" smtClean="0">
                <a:solidFill>
                  <a:schemeClr val="tx2">
                    <a:lumMod val="60000"/>
                    <a:lumOff val="40000"/>
                  </a:schemeClr>
                </a:solidFill>
                <a:latin typeface="Times New Roman" pitchFamily="18" charset="0"/>
              </a:rPr>
              <a:t>.</a:t>
            </a:r>
            <a:endParaRPr kumimoji="0" lang="de-DE" altLang="de-DE" sz="1800" b="0" i="0" u="none" strike="noStrike" cap="none" normalizeH="0" baseline="0" dirty="0" smtClean="0">
              <a:ln>
                <a:noFill/>
              </a:ln>
              <a:solidFill>
                <a:schemeClr val="tx2">
                  <a:lumMod val="60000"/>
                  <a:lumOff val="40000"/>
                </a:schemeClr>
              </a:solidFill>
              <a:effectLst/>
              <a:latin typeface="Arial" pitchFamily="34" charset="0"/>
            </a:endParaRPr>
          </a:p>
        </p:txBody>
      </p:sp>
      <p:sp>
        <p:nvSpPr>
          <p:cNvPr id="2" name="Rechteck 1"/>
          <p:cNvSpPr/>
          <p:nvPr/>
        </p:nvSpPr>
        <p:spPr>
          <a:xfrm>
            <a:off x="1115616" y="6144343"/>
            <a:ext cx="1443024" cy="307777"/>
          </a:xfrm>
          <a:prstGeom prst="rect">
            <a:avLst/>
          </a:prstGeom>
        </p:spPr>
        <p:txBody>
          <a:bodyPr wrap="none">
            <a:spAutoFit/>
          </a:bodyPr>
          <a:lstStyle/>
          <a:p>
            <a:r>
              <a:rPr lang="de-DE" sz="1400" dirty="0">
                <a:solidFill>
                  <a:schemeClr val="tx2">
                    <a:lumMod val="60000"/>
                    <a:lumOff val="40000"/>
                  </a:schemeClr>
                </a:solidFill>
                <a:latin typeface="Times New Roman" panose="02020603050405020304" pitchFamily="18" charset="0"/>
                <a:cs typeface="Times New Roman" panose="02020603050405020304" pitchFamily="18" charset="0"/>
              </a:rPr>
              <a:t>Autor: </a:t>
            </a:r>
            <a:r>
              <a:rPr lang="de-DE" sz="1400" dirty="0" smtClean="0">
                <a:solidFill>
                  <a:schemeClr val="tx2">
                    <a:lumMod val="60000"/>
                    <a:lumOff val="40000"/>
                  </a:schemeClr>
                </a:solidFill>
                <a:latin typeface="Times New Roman" panose="02020603050405020304" pitchFamily="18" charset="0"/>
                <a:cs typeface="Times New Roman" panose="02020603050405020304" pitchFamily="18" charset="0"/>
              </a:rPr>
              <a:t>Jan Raiser</a:t>
            </a:r>
            <a:endParaRPr lang="de-DE" sz="1400" dirty="0">
              <a:solidFill>
                <a:schemeClr val="tx2">
                  <a:lumMod val="60000"/>
                  <a:lumOff val="40000"/>
                </a:schemeClr>
              </a:solidFill>
              <a:latin typeface="Times New Roman" panose="02020603050405020304" pitchFamily="18" charset="0"/>
              <a:cs typeface="Times New Roman" panose="02020603050405020304" pitchFamily="18" charset="0"/>
            </a:endParaRPr>
          </a:p>
        </p:txBody>
      </p:sp>
      <p:pic>
        <p:nvPicPr>
          <p:cNvPr id="6" name="Grafik 5"/>
          <p:cNvPicPr/>
          <p:nvPr/>
        </p:nvPicPr>
        <p:blipFill>
          <a:blip r:embed="rId5">
            <a:extLst>
              <a:ext uri="{28A0092B-C50C-407E-A947-70E740481C1C}">
                <a14:useLocalDpi xmlns:a14="http://schemas.microsoft.com/office/drawing/2010/main" val="0"/>
              </a:ext>
            </a:extLst>
          </a:blip>
          <a:srcRect/>
          <a:stretch>
            <a:fillRect/>
          </a:stretch>
        </p:blipFill>
        <p:spPr bwMode="auto">
          <a:xfrm>
            <a:off x="4932040" y="6020955"/>
            <a:ext cx="2164080" cy="481330"/>
          </a:xfrm>
          <a:prstGeom prst="rect">
            <a:avLst/>
          </a:prstGeom>
          <a:noFill/>
        </p:spPr>
      </p:pic>
    </p:spTree>
    <p:extLst>
      <p:ext uri="{BB962C8B-B14F-4D97-AF65-F5344CB8AC3E}">
        <p14:creationId xmlns:p14="http://schemas.microsoft.com/office/powerpoint/2010/main" val="4132697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2885418477"/>
              </p:ext>
            </p:extLst>
          </p:nvPr>
        </p:nvGraphicFramePr>
        <p:xfrm>
          <a:off x="1043608" y="4077072"/>
          <a:ext cx="7780245" cy="2448272"/>
        </p:xfrm>
        <a:graphic>
          <a:graphicData uri="http://schemas.openxmlformats.org/drawingml/2006/table">
            <a:tbl>
              <a:tblPr firstRow="1" firstCol="1" bandRow="1"/>
              <a:tblGrid>
                <a:gridCol w="1872208"/>
                <a:gridCol w="5908037"/>
              </a:tblGrid>
              <a:tr h="2448272">
                <a:tc>
                  <a:txBody>
                    <a:bodyPr/>
                    <a:lstStyle/>
                    <a:p>
                      <a:pPr algn="just">
                        <a:lnSpc>
                          <a:spcPct val="115000"/>
                        </a:lnSpc>
                        <a:spcAft>
                          <a:spcPts val="1000"/>
                        </a:spcAft>
                      </a:pPr>
                      <a:r>
                        <a:rPr lang="de-DE" sz="700" dirty="0">
                          <a:effectLst/>
                          <a:latin typeface="Times New Roman" panose="02020603050405020304" pitchFamily="18" charset="0"/>
                          <a:ea typeface="Calibri"/>
                          <a:cs typeface="Times New Roman" panose="02020603050405020304" pitchFamily="18" charset="0"/>
                        </a:rPr>
                        <a:t> </a:t>
                      </a:r>
                      <a:endParaRPr lang="de-DE" sz="1800" b="1" dirty="0">
                        <a:effectLst/>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de-DE" sz="1800" b="1" dirty="0">
                          <a:effectLst/>
                          <a:latin typeface="Times New Roman" panose="02020603050405020304" pitchFamily="18" charset="0"/>
                          <a:ea typeface="Calibri"/>
                          <a:cs typeface="Times New Roman" panose="02020603050405020304" pitchFamily="18" charset="0"/>
                        </a:rPr>
                        <a:t>Handlungsanlass</a:t>
                      </a:r>
                    </a:p>
                    <a:p>
                      <a:pPr algn="just">
                        <a:lnSpc>
                          <a:spcPct val="115000"/>
                        </a:lnSpc>
                        <a:spcAft>
                          <a:spcPts val="1000"/>
                        </a:spcAft>
                      </a:pPr>
                      <a:r>
                        <a:rPr lang="de-DE" sz="700" dirty="0">
                          <a:effectLst/>
                          <a:latin typeface="Times New Roman" panose="02020603050405020304" pitchFamily="18" charset="0"/>
                          <a:ea typeface="Calibri"/>
                          <a:cs typeface="Times New Roman" panose="02020603050405020304" pitchFamily="18" charset="0"/>
                        </a:rPr>
                        <a:t> </a:t>
                      </a:r>
                    </a:p>
                    <a:p>
                      <a:pPr algn="just">
                        <a:lnSpc>
                          <a:spcPct val="115000"/>
                        </a:lnSpc>
                        <a:spcAft>
                          <a:spcPts val="1000"/>
                        </a:spcAft>
                      </a:pPr>
                      <a:r>
                        <a:rPr lang="de-DE" sz="700" dirty="0">
                          <a:effectLst/>
                          <a:latin typeface="Times New Roman" panose="02020603050405020304" pitchFamily="18" charset="0"/>
                          <a:ea typeface="Calibri"/>
                          <a:cs typeface="Times New Roman" panose="02020603050405020304" pitchFamily="18" charset="0"/>
                        </a:rPr>
                        <a:t> </a:t>
                      </a:r>
                    </a:p>
                    <a:p>
                      <a:pPr algn="just">
                        <a:lnSpc>
                          <a:spcPct val="115000"/>
                        </a:lnSpc>
                        <a:spcAft>
                          <a:spcPts val="1000"/>
                        </a:spcAft>
                      </a:pPr>
                      <a:r>
                        <a:rPr lang="de-DE" sz="700" dirty="0">
                          <a:effectLst/>
                          <a:latin typeface="Times New Roman" panose="02020603050405020304" pitchFamily="18" charset="0"/>
                          <a:ea typeface="Calibri"/>
                          <a:cs typeface="Times New Roman" panose="02020603050405020304" pitchFamily="18" charset="0"/>
                        </a:rPr>
                        <a:t> </a:t>
                      </a:r>
                    </a:p>
                    <a:p>
                      <a:pPr algn="just">
                        <a:lnSpc>
                          <a:spcPct val="115000"/>
                        </a:lnSpc>
                        <a:spcAft>
                          <a:spcPts val="1000"/>
                        </a:spcAft>
                      </a:pPr>
                      <a:r>
                        <a:rPr lang="de-DE" sz="700" dirty="0">
                          <a:effectLst/>
                          <a:latin typeface="Times New Roman" panose="02020603050405020304" pitchFamily="18" charset="0"/>
                          <a:ea typeface="Calibri"/>
                          <a:cs typeface="Times New Roman" panose="02020603050405020304" pitchFamily="18" charset="0"/>
                        </a:rPr>
                        <a:t> </a:t>
                      </a:r>
                    </a:p>
                    <a:p>
                      <a:pPr algn="just">
                        <a:lnSpc>
                          <a:spcPct val="115000"/>
                        </a:lnSpc>
                        <a:spcAft>
                          <a:spcPts val="1000"/>
                        </a:spcAft>
                      </a:pPr>
                      <a:r>
                        <a:rPr lang="de-DE" sz="700" dirty="0">
                          <a:effectLst/>
                          <a:latin typeface="Times New Roman" panose="02020603050405020304" pitchFamily="18" charset="0"/>
                          <a:ea typeface="Calibri"/>
                          <a:cs typeface="Times New Roman" panose="02020603050405020304" pitchFamily="18" charset="0"/>
                        </a:rPr>
                        <a:t> </a:t>
                      </a:r>
                    </a:p>
                  </a:txBody>
                  <a:tcPr marL="40750" marR="40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7FF"/>
                    </a:solidFill>
                  </a:tcPr>
                </a:tc>
                <a:tc>
                  <a:txBody>
                    <a:bodyPr/>
                    <a:lstStyle/>
                    <a:p>
                      <a:pPr algn="just">
                        <a:lnSpc>
                          <a:spcPct val="115000"/>
                        </a:lnSpc>
                        <a:spcAft>
                          <a:spcPts val="1000"/>
                        </a:spcAft>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Die örtliche Feuerwehr beauftragt deine Firma damit, neue Feuerwehrhelme zu produzieren.</a:t>
                      </a:r>
                    </a:p>
                    <a:p>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Mit dem Auftrag schickt euch die Feuerwehr Materialproben zweier Kunststoffe.</a:t>
                      </a:r>
                    </a:p>
                    <a:p>
                      <a:endParaRPr lang="de-DE" sz="1800" kern="1200" dirty="0" smtClean="0">
                        <a:solidFill>
                          <a:schemeClr val="tx1"/>
                        </a:solidFill>
                        <a:effectLst/>
                        <a:latin typeface="Times New Roman" panose="02020603050405020304" pitchFamily="18" charset="0"/>
                        <a:ea typeface="+mn-ea"/>
                        <a:cs typeface="Times New Roman" panose="02020603050405020304" pitchFamily="18" charset="0"/>
                      </a:endParaRPr>
                    </a:p>
                    <a:p>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Besonders wichtig ist den Verantwortlichen, dass der Helm unempfindlich gegenüber Hitze ist. </a:t>
                      </a:r>
                      <a:endParaRPr lang="de-DE" sz="1800" kern="1200" dirty="0">
                        <a:solidFill>
                          <a:schemeClr val="tx1"/>
                        </a:solidFill>
                        <a:effectLst/>
                        <a:latin typeface="Times New Roman" panose="02020603050405020304" pitchFamily="18" charset="0"/>
                        <a:ea typeface="+mn-ea"/>
                        <a:cs typeface="Times New Roman" panose="02020603050405020304" pitchFamily="18" charset="0"/>
                      </a:endParaRPr>
                    </a:p>
                  </a:txBody>
                  <a:tcPr marL="40750" marR="40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4" name="Grafik 3" descr="C:\Users\Raiser\AppData\Local\Microsoft\Windows\INetCache\IE\NI7NVW6U\MC900361390[1].wm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3848" y="692696"/>
            <a:ext cx="3007465" cy="2931393"/>
          </a:xfrm>
          <a:prstGeom prst="rect">
            <a:avLst/>
          </a:prstGeom>
          <a:noFill/>
          <a:ln>
            <a:noFill/>
          </a:ln>
        </p:spPr>
      </p:pic>
    </p:spTree>
    <p:extLst>
      <p:ext uri="{BB962C8B-B14F-4D97-AF65-F5344CB8AC3E}">
        <p14:creationId xmlns:p14="http://schemas.microsoft.com/office/powerpoint/2010/main" val="40038315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1996062959"/>
              </p:ext>
            </p:extLst>
          </p:nvPr>
        </p:nvGraphicFramePr>
        <p:xfrm>
          <a:off x="755576" y="332656"/>
          <a:ext cx="8136905" cy="5788525"/>
        </p:xfrm>
        <a:graphic>
          <a:graphicData uri="http://schemas.openxmlformats.org/drawingml/2006/table">
            <a:tbl>
              <a:tblPr firstRow="1" firstCol="1" bandRow="1"/>
              <a:tblGrid>
                <a:gridCol w="2025521"/>
                <a:gridCol w="6111384"/>
              </a:tblGrid>
              <a:tr h="1792661">
                <a:tc>
                  <a:txBody>
                    <a:bodyPr/>
                    <a:lstStyle/>
                    <a:p>
                      <a:pPr algn="just">
                        <a:lnSpc>
                          <a:spcPct val="115000"/>
                        </a:lnSpc>
                        <a:spcAft>
                          <a:spcPts val="1000"/>
                        </a:spcAft>
                      </a:pPr>
                      <a:r>
                        <a:rPr lang="de-DE" sz="700" dirty="0">
                          <a:effectLst/>
                          <a:latin typeface="Times New Roman"/>
                          <a:ea typeface="Calibri"/>
                          <a:cs typeface="Times New Roman"/>
                        </a:rPr>
                        <a:t> </a:t>
                      </a:r>
                      <a:endParaRPr lang="de-DE" sz="700" dirty="0">
                        <a:effectLst/>
                        <a:latin typeface="Calibri"/>
                        <a:ea typeface="Calibri"/>
                        <a:cs typeface="Times New Roman"/>
                      </a:endParaRPr>
                    </a:p>
                    <a:p>
                      <a:pPr algn="just">
                        <a:lnSpc>
                          <a:spcPct val="115000"/>
                        </a:lnSpc>
                        <a:spcAft>
                          <a:spcPts val="1000"/>
                        </a:spcAft>
                      </a:pPr>
                      <a:r>
                        <a:rPr lang="de-DE" sz="1800" b="1" dirty="0" smtClean="0">
                          <a:effectLst/>
                          <a:latin typeface="Times New Roman"/>
                          <a:ea typeface="Calibri"/>
                          <a:cs typeface="Times New Roman"/>
                        </a:rPr>
                        <a:t>Aufgabenstellung</a:t>
                      </a:r>
                    </a:p>
                    <a:p>
                      <a:pPr algn="just">
                        <a:lnSpc>
                          <a:spcPct val="115000"/>
                        </a:lnSpc>
                        <a:spcAft>
                          <a:spcPts val="1000"/>
                        </a:spcAft>
                      </a:pPr>
                      <a:endParaRPr lang="de-DE" sz="1800" b="1" dirty="0" smtClean="0">
                        <a:effectLst/>
                        <a:latin typeface="Times New Roman"/>
                        <a:ea typeface="Calibri"/>
                        <a:cs typeface="Times New Roman"/>
                      </a:endParaRPr>
                    </a:p>
                    <a:p>
                      <a:pPr algn="just">
                        <a:lnSpc>
                          <a:spcPct val="115000"/>
                        </a:lnSpc>
                        <a:spcAft>
                          <a:spcPts val="1000"/>
                        </a:spcAft>
                      </a:pPr>
                      <a:endParaRPr lang="de-DE" sz="1800" b="1" dirty="0" smtClean="0">
                        <a:effectLst/>
                        <a:latin typeface="Times New Roman"/>
                        <a:ea typeface="Calibri"/>
                        <a:cs typeface="Times New Roman"/>
                      </a:endParaRPr>
                    </a:p>
                    <a:p>
                      <a:pPr algn="just">
                        <a:lnSpc>
                          <a:spcPct val="115000"/>
                        </a:lnSpc>
                        <a:spcAft>
                          <a:spcPts val="1000"/>
                        </a:spcAft>
                      </a:pPr>
                      <a:endParaRPr lang="de-DE" sz="1800" dirty="0">
                        <a:effectLst/>
                        <a:latin typeface="Calibri"/>
                        <a:ea typeface="Calibri"/>
                        <a:cs typeface="Times New Roman"/>
                      </a:endParaRPr>
                    </a:p>
                  </a:txBody>
                  <a:tcPr marL="40750" marR="40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7FF"/>
                    </a:solidFill>
                  </a:tcPr>
                </a:tc>
                <a:tc>
                  <a:txBody>
                    <a:bodyPr/>
                    <a:lstStyle/>
                    <a:p>
                      <a:pPr algn="just">
                        <a:lnSpc>
                          <a:spcPct val="115000"/>
                        </a:lnSpc>
                        <a:spcAft>
                          <a:spcPts val="1000"/>
                        </a:spcAft>
                      </a:pPr>
                      <a:r>
                        <a:rPr lang="de-DE" sz="700" dirty="0">
                          <a:effectLst/>
                          <a:latin typeface="Times New Roman"/>
                          <a:ea typeface="Calibri"/>
                          <a:cs typeface="Times New Roman"/>
                        </a:rPr>
                        <a:t> </a:t>
                      </a:r>
                      <a:endParaRPr lang="de-DE" sz="700" dirty="0">
                        <a:effectLst/>
                        <a:latin typeface="Calibri"/>
                        <a:ea typeface="Calibri"/>
                        <a:cs typeface="Times New Roman"/>
                      </a:endParaRPr>
                    </a:p>
                    <a:p>
                      <a:pPr algn="just">
                        <a:lnSpc>
                          <a:spcPct val="115000"/>
                        </a:lnSpc>
                        <a:spcAft>
                          <a:spcPts val="1000"/>
                        </a:spcAft>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Untersuche, welcher der beiden vorliegenden Kunststoffe sich am besten für einen Feuerwehrhelm eignet.</a:t>
                      </a:r>
                      <a:endParaRPr lang="de-DE" sz="700" dirty="0">
                        <a:effectLst/>
                        <a:latin typeface="Times New Roman" panose="02020603050405020304" pitchFamily="18" charset="0"/>
                        <a:ea typeface="Calibri"/>
                        <a:cs typeface="Times New Roman" panose="02020603050405020304" pitchFamily="18" charset="0"/>
                      </a:endParaRPr>
                    </a:p>
                  </a:txBody>
                  <a:tcPr marL="40750" marR="40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5971">
                <a:tc>
                  <a:txBody>
                    <a:bodyPr/>
                    <a:lstStyle/>
                    <a:p>
                      <a:pPr algn="just">
                        <a:lnSpc>
                          <a:spcPct val="115000"/>
                        </a:lnSpc>
                        <a:spcAft>
                          <a:spcPts val="1000"/>
                        </a:spcAft>
                      </a:pPr>
                      <a:r>
                        <a:rPr lang="de-DE" sz="700" b="1" dirty="0">
                          <a:effectLst/>
                          <a:latin typeface="Times New Roman"/>
                          <a:ea typeface="Calibri"/>
                          <a:cs typeface="Times New Roman"/>
                        </a:rPr>
                        <a:t> </a:t>
                      </a:r>
                      <a:endParaRPr lang="de-DE" sz="700" dirty="0">
                        <a:effectLst/>
                        <a:latin typeface="Calibri"/>
                        <a:ea typeface="Calibri"/>
                        <a:cs typeface="Times New Roman"/>
                      </a:endParaRPr>
                    </a:p>
                    <a:p>
                      <a:pPr algn="just">
                        <a:lnSpc>
                          <a:spcPct val="115000"/>
                        </a:lnSpc>
                        <a:spcAft>
                          <a:spcPts val="1000"/>
                        </a:spcAft>
                      </a:pPr>
                      <a:r>
                        <a:rPr lang="de-DE" sz="1800" b="1" kern="1200" dirty="0">
                          <a:solidFill>
                            <a:schemeClr val="tx1"/>
                          </a:solidFill>
                          <a:effectLst/>
                          <a:latin typeface="Times New Roman"/>
                          <a:ea typeface="Calibri"/>
                          <a:cs typeface="Times New Roman"/>
                        </a:rPr>
                        <a:t>Materialvorgaben</a:t>
                      </a:r>
                    </a:p>
                  </a:txBody>
                  <a:tcPr marL="40750" marR="40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285750" lvl="0" indent="-285750">
                        <a:buFont typeface="Arial" panose="020B0604020202020204" pitchFamily="34" charset="0"/>
                        <a:buChar char="•"/>
                      </a:pPr>
                      <a:endParaRPr lang="de-DE" sz="1800" kern="1200" dirty="0" smtClean="0">
                        <a:solidFill>
                          <a:schemeClr val="tx1"/>
                        </a:solidFill>
                        <a:effectLst/>
                        <a:latin typeface="+mn-lt"/>
                        <a:ea typeface="+mn-ea"/>
                        <a:cs typeface="+mn-cs"/>
                      </a:endParaRPr>
                    </a:p>
                    <a:p>
                      <a:pPr marL="285750" lvl="0" indent="-285750">
                        <a:buFont typeface="Arial" panose="020B0604020202020204" pitchFamily="34" charset="0"/>
                        <a:buChar char="•"/>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Metallplatte</a:t>
                      </a:r>
                    </a:p>
                    <a:p>
                      <a:pPr marL="285750" lvl="0" indent="-285750">
                        <a:buFont typeface="Arial" panose="020B0604020202020204" pitchFamily="34" charset="0"/>
                        <a:buChar char="•"/>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Dreifuß</a:t>
                      </a:r>
                    </a:p>
                    <a:p>
                      <a:pPr marL="285750" lvl="0" indent="-285750">
                        <a:buFont typeface="Arial" panose="020B0604020202020204" pitchFamily="34" charset="0"/>
                        <a:buChar char="•"/>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Bunsenbrenner</a:t>
                      </a:r>
                    </a:p>
                    <a:p>
                      <a:pPr marL="285750" lvl="0" indent="-285750">
                        <a:buFont typeface="Arial" panose="020B0604020202020204" pitchFamily="34" charset="0"/>
                        <a:buChar char="•"/>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Glasröhrchen</a:t>
                      </a:r>
                    </a:p>
                    <a:p>
                      <a:pPr marL="285750" lvl="0" indent="-285750">
                        <a:buFont typeface="Arial" panose="020B0604020202020204" pitchFamily="34" charset="0"/>
                        <a:buChar char="•"/>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Thermoplast-Probe </a:t>
                      </a:r>
                    </a:p>
                    <a:p>
                      <a:pPr marL="285750" lvl="0" indent="-285750">
                        <a:buFont typeface="Arial" panose="020B0604020202020204" pitchFamily="34" charset="0"/>
                        <a:buChar char="•"/>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Duroplast-Probe</a:t>
                      </a:r>
                    </a:p>
                    <a:p>
                      <a:pPr marL="285750" lvl="0" indent="-285750">
                        <a:buFont typeface="Arial" panose="020B0604020202020204" pitchFamily="34" charset="0"/>
                        <a:buChar char="•"/>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pH-Papier/Lackmuspapier</a:t>
                      </a:r>
                      <a:endParaRPr lang="de-DE" sz="1800" kern="1200" dirty="0" smtClean="0">
                        <a:solidFill>
                          <a:schemeClr val="tx1"/>
                        </a:solidFill>
                        <a:effectLst/>
                        <a:latin typeface="Times New Roman" panose="02020603050405020304" pitchFamily="18" charset="0"/>
                        <a:ea typeface="+mn-ea"/>
                        <a:cs typeface="Times New Roman" panose="02020603050405020304" pitchFamily="18" charset="0"/>
                      </a:endParaRPr>
                    </a:p>
                    <a:p>
                      <a:pPr marL="285750" lvl="0" indent="-285750">
                        <a:buFont typeface="Arial" panose="020B0604020202020204" pitchFamily="34" charset="0"/>
                        <a:buChar char="•"/>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Chemikalien: Aceton, Ethanol, Wasser, Essigsäureethylester</a:t>
                      </a:r>
                    </a:p>
                    <a:p>
                      <a:pPr marL="285750" lvl="0" indent="-285750">
                        <a:buFont typeface="Arial" panose="020B0604020202020204" pitchFamily="34" charset="0"/>
                        <a:buChar char="•"/>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Schutzbrille</a:t>
                      </a:r>
                      <a:endParaRPr lang="de-DE" sz="1600" dirty="0">
                        <a:effectLst/>
                        <a:latin typeface="Times New Roman" panose="02020603050405020304" pitchFamily="18" charset="0"/>
                        <a:ea typeface="Calibri"/>
                        <a:cs typeface="Times New Roman" panose="02020603050405020304" pitchFamily="18" charset="0"/>
                      </a:endParaRPr>
                    </a:p>
                  </a:txBody>
                  <a:tcPr marL="40750" marR="40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3074" name="Picture 2" descr="MC90025252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980728"/>
            <a:ext cx="1085850" cy="1209675"/>
          </a:xfrm>
          <a:prstGeom prst="rect">
            <a:avLst/>
          </a:prstGeom>
          <a:noFill/>
          <a:extLst>
            <a:ext uri="{909E8E84-426E-40DD-AFC4-6F175D3DCCD1}">
              <a14:hiddenFill xmlns:a14="http://schemas.microsoft.com/office/drawing/2010/main">
                <a:solidFill>
                  <a:srgbClr val="FFFFFF"/>
                </a:solidFill>
              </a14:hiddenFill>
            </a:ext>
          </a:extLst>
        </p:spPr>
      </p:pic>
      <p:pic>
        <p:nvPicPr>
          <p:cNvPr id="3073" name="Picture 1" descr="MC90025251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608" y="3068960"/>
            <a:ext cx="91440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76041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1047539902"/>
              </p:ext>
            </p:extLst>
          </p:nvPr>
        </p:nvGraphicFramePr>
        <p:xfrm>
          <a:off x="574846" y="0"/>
          <a:ext cx="8533658" cy="360040"/>
        </p:xfrm>
        <a:graphic>
          <a:graphicData uri="http://schemas.openxmlformats.org/drawingml/2006/table">
            <a:tbl>
              <a:tblPr firstRow="1" firstCol="1" bandRow="1"/>
              <a:tblGrid>
                <a:gridCol w="2070541"/>
                <a:gridCol w="6463117"/>
              </a:tblGrid>
              <a:tr h="360040">
                <a:tc>
                  <a:txBody>
                    <a:bodyPr/>
                    <a:lstStyle/>
                    <a:p>
                      <a:pPr algn="l">
                        <a:lnSpc>
                          <a:spcPct val="115000"/>
                        </a:lnSpc>
                        <a:spcAft>
                          <a:spcPts val="1000"/>
                        </a:spcAft>
                      </a:pPr>
                      <a:r>
                        <a:rPr lang="de-DE" sz="700" dirty="0">
                          <a:effectLst/>
                          <a:latin typeface="Times New Roman"/>
                          <a:ea typeface="Calibri"/>
                          <a:cs typeface="Times New Roman"/>
                        </a:rPr>
                        <a:t> </a:t>
                      </a:r>
                      <a:r>
                        <a:rPr lang="de-DE" sz="1400" dirty="0" smtClean="0">
                          <a:effectLst/>
                          <a:latin typeface="Times New Roman"/>
                          <a:ea typeface="Calibri"/>
                          <a:cs typeface="Times New Roman"/>
                        </a:rPr>
                        <a:t>Informationsmaterialien-1</a:t>
                      </a:r>
                      <a:endParaRPr lang="de-DE" sz="700" dirty="0">
                        <a:effectLst/>
                        <a:latin typeface="Calibri"/>
                        <a:ea typeface="Calibri"/>
                        <a:cs typeface="Times New Roman"/>
                      </a:endParaRPr>
                    </a:p>
                  </a:txBody>
                  <a:tcPr marL="40750" marR="407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7FF"/>
                    </a:solidFill>
                  </a:tcPr>
                </a:tc>
                <a:tc>
                  <a:txBody>
                    <a:bodyPr/>
                    <a:lstStyle/>
                    <a:p>
                      <a:pPr algn="just">
                        <a:lnSpc>
                          <a:spcPct val="115000"/>
                        </a:lnSpc>
                        <a:spcAft>
                          <a:spcPts val="1000"/>
                        </a:spcAft>
                      </a:pPr>
                      <a:r>
                        <a:rPr lang="de-DE" sz="700" dirty="0">
                          <a:effectLst/>
                          <a:latin typeface="Times New Roman"/>
                          <a:ea typeface="Calibri"/>
                          <a:cs typeface="Times New Roman"/>
                        </a:rPr>
                        <a:t> </a:t>
                      </a:r>
                      <a:r>
                        <a:rPr lang="de-DE" sz="1400" dirty="0" smtClean="0">
                          <a:effectLst/>
                          <a:latin typeface="Times New Roman"/>
                          <a:ea typeface="Calibri"/>
                          <a:cs typeface="Times New Roman"/>
                        </a:rPr>
                        <a:t>Kunststoff</a:t>
                      </a:r>
                      <a:endParaRPr lang="de-DE" sz="1400" dirty="0">
                        <a:effectLst/>
                        <a:latin typeface="Calibri"/>
                        <a:ea typeface="Calibri"/>
                        <a:cs typeface="Times New Roman"/>
                      </a:endParaRPr>
                    </a:p>
                  </a:txBody>
                  <a:tcPr marL="40750" marR="407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Abgerundetes Rechteck 7"/>
          <p:cNvSpPr/>
          <p:nvPr/>
        </p:nvSpPr>
        <p:spPr>
          <a:xfrm>
            <a:off x="1043608" y="836712"/>
            <a:ext cx="4464496" cy="5704386"/>
          </a:xfrm>
          <a:prstGeom prst="roundRect">
            <a:avLst/>
          </a:prstGeom>
          <a:gradFill>
            <a:gsLst>
              <a:gs pos="0">
                <a:schemeClr val="accent1">
                  <a:tint val="66000"/>
                  <a:satMod val="160000"/>
                </a:schemeClr>
              </a:gs>
              <a:gs pos="0">
                <a:schemeClr val="accent1">
                  <a:lumMod val="0"/>
                  <a:lumOff val="100000"/>
                  <a:alpha val="63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dirty="0">
                <a:solidFill>
                  <a:schemeClr val="tx1"/>
                </a:solidFill>
                <a:latin typeface="Times New Roman" panose="02020603050405020304" pitchFamily="18" charset="0"/>
                <a:cs typeface="Times New Roman" panose="02020603050405020304" pitchFamily="18" charset="0"/>
              </a:rPr>
              <a:t>Chemisch gesehen sind Kunststoffe Makromoleküle, die durch eine Verknüpfung vieler kleinerer Moleküle entstanden sind. Die einzelnen Bausteine eines </a:t>
            </a:r>
            <a:r>
              <a:rPr lang="de-DE" sz="1600" dirty="0" smtClean="0">
                <a:solidFill>
                  <a:schemeClr val="tx1"/>
                </a:solidFill>
                <a:latin typeface="Times New Roman" panose="02020603050405020304" pitchFamily="18" charset="0"/>
                <a:cs typeface="Times New Roman" panose="02020603050405020304" pitchFamily="18" charset="0"/>
              </a:rPr>
              <a:t>Kunststoffs </a:t>
            </a:r>
            <a:r>
              <a:rPr lang="de-DE" sz="1600" dirty="0">
                <a:solidFill>
                  <a:schemeClr val="tx1"/>
                </a:solidFill>
                <a:latin typeface="Times New Roman" panose="02020603050405020304" pitchFamily="18" charset="0"/>
                <a:cs typeface="Times New Roman" panose="02020603050405020304" pitchFamily="18" charset="0"/>
              </a:rPr>
              <a:t>nennt man </a:t>
            </a:r>
            <a:r>
              <a:rPr lang="de-DE" sz="1600" b="1" dirty="0">
                <a:solidFill>
                  <a:schemeClr val="tx1"/>
                </a:solidFill>
                <a:latin typeface="Times New Roman" panose="02020603050405020304" pitchFamily="18" charset="0"/>
                <a:cs typeface="Times New Roman" panose="02020603050405020304" pitchFamily="18" charset="0"/>
              </a:rPr>
              <a:t>Monomere</a:t>
            </a:r>
            <a:r>
              <a:rPr lang="de-DE" sz="1600" dirty="0">
                <a:solidFill>
                  <a:schemeClr val="tx1"/>
                </a:solidFill>
                <a:latin typeface="Times New Roman" panose="02020603050405020304" pitchFamily="18" charset="0"/>
                <a:cs typeface="Times New Roman" panose="02020603050405020304" pitchFamily="18" charset="0"/>
              </a:rPr>
              <a:t>, die entweder bi- oder </a:t>
            </a:r>
            <a:r>
              <a:rPr lang="de-DE" sz="1600" dirty="0" err="1" smtClean="0">
                <a:solidFill>
                  <a:schemeClr val="tx1"/>
                </a:solidFill>
                <a:latin typeface="Times New Roman" panose="02020603050405020304" pitchFamily="18" charset="0"/>
                <a:cs typeface="Times New Roman" panose="02020603050405020304" pitchFamily="18" charset="0"/>
              </a:rPr>
              <a:t>trifunktionell</a:t>
            </a:r>
            <a:r>
              <a:rPr lang="de-DE" sz="1600" dirty="0" smtClean="0">
                <a:solidFill>
                  <a:schemeClr val="tx1"/>
                </a:solidFill>
                <a:latin typeface="Times New Roman" panose="02020603050405020304" pitchFamily="18" charset="0"/>
                <a:cs typeface="Times New Roman" panose="02020603050405020304" pitchFamily="18" charset="0"/>
              </a:rPr>
              <a:t> sind</a:t>
            </a:r>
            <a:r>
              <a:rPr lang="de-DE" sz="1600" dirty="0">
                <a:solidFill>
                  <a:schemeClr val="tx1"/>
                </a:solidFill>
                <a:latin typeface="Times New Roman" panose="02020603050405020304" pitchFamily="18" charset="0"/>
                <a:cs typeface="Times New Roman" panose="02020603050405020304" pitchFamily="18" charset="0"/>
              </a:rPr>
              <a:t>. </a:t>
            </a:r>
          </a:p>
          <a:p>
            <a:r>
              <a:rPr lang="de-DE" sz="1600" dirty="0">
                <a:solidFill>
                  <a:schemeClr val="tx1"/>
                </a:solidFill>
                <a:latin typeface="Times New Roman" panose="02020603050405020304" pitchFamily="18" charset="0"/>
                <a:cs typeface="Times New Roman" panose="02020603050405020304" pitchFamily="18" charset="0"/>
              </a:rPr>
              <a:t>Kunststoffe lassen sich auf Grund ihrer physikalischen Eigenschaften und ihrer chemischen Struktur in drei Klassen einteilen: </a:t>
            </a:r>
            <a:r>
              <a:rPr lang="de-DE" sz="1600" b="1" dirty="0">
                <a:solidFill>
                  <a:schemeClr val="tx1"/>
                </a:solidFill>
                <a:latin typeface="Times New Roman" panose="02020603050405020304" pitchFamily="18" charset="0"/>
                <a:cs typeface="Times New Roman" panose="02020603050405020304" pitchFamily="18" charset="0"/>
              </a:rPr>
              <a:t>Thermoplaste, Duroplaste und Elastomere</a:t>
            </a:r>
            <a:r>
              <a:rPr lang="de-DE" sz="1600" b="1" dirty="0" smtClean="0">
                <a:solidFill>
                  <a:schemeClr val="tx1"/>
                </a:solidFill>
                <a:latin typeface="Times New Roman" panose="02020603050405020304" pitchFamily="18" charset="0"/>
                <a:cs typeface="Times New Roman" panose="02020603050405020304" pitchFamily="18" charset="0"/>
              </a:rPr>
              <a:t>.</a:t>
            </a:r>
          </a:p>
          <a:p>
            <a:endParaRPr lang="de-DE" sz="1600" b="1" dirty="0" smtClean="0">
              <a:solidFill>
                <a:schemeClr val="tx1"/>
              </a:solidFill>
            </a:endParaRPr>
          </a:p>
        </p:txBody>
      </p:sp>
      <p:sp>
        <p:nvSpPr>
          <p:cNvPr id="9" name="Rechteck 8"/>
          <p:cNvSpPr/>
          <p:nvPr/>
        </p:nvSpPr>
        <p:spPr>
          <a:xfrm>
            <a:off x="5606167" y="4077073"/>
            <a:ext cx="3528392"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latin typeface="Times New Roman" panose="02020603050405020304" pitchFamily="18" charset="0"/>
                <a:cs typeface="Times New Roman" panose="02020603050405020304" pitchFamily="18" charset="0"/>
              </a:rPr>
              <a:t>bi- und </a:t>
            </a:r>
            <a:r>
              <a:rPr lang="de-DE" sz="1400" dirty="0" err="1" smtClean="0">
                <a:solidFill>
                  <a:schemeClr val="tx1"/>
                </a:solidFill>
                <a:latin typeface="Times New Roman" panose="02020603050405020304" pitchFamily="18" charset="0"/>
                <a:cs typeface="Times New Roman" panose="02020603050405020304" pitchFamily="18" charset="0"/>
              </a:rPr>
              <a:t>trifunktionelles</a:t>
            </a:r>
            <a:r>
              <a:rPr lang="de-DE" sz="1400" dirty="0" smtClean="0">
                <a:solidFill>
                  <a:schemeClr val="tx1"/>
                </a:solidFill>
                <a:latin typeface="Times New Roman" panose="02020603050405020304" pitchFamily="18" charset="0"/>
                <a:cs typeface="Times New Roman" panose="02020603050405020304" pitchFamily="18" charset="0"/>
              </a:rPr>
              <a:t> Monomer</a:t>
            </a:r>
            <a:endParaRPr lang="de-DE" sz="1400" dirty="0">
              <a:solidFill>
                <a:schemeClr val="tx1"/>
              </a:solidFill>
              <a:latin typeface="Times New Roman" panose="02020603050405020304" pitchFamily="18" charset="0"/>
              <a:cs typeface="Times New Roman" panose="02020603050405020304" pitchFamily="18" charset="0"/>
            </a:endParaRPr>
          </a:p>
        </p:txBody>
      </p:sp>
      <p:pic>
        <p:nvPicPr>
          <p:cNvPr id="1026" name="Grafik 1"/>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17289" y="2780929"/>
            <a:ext cx="2008109" cy="144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7081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4290383015"/>
              </p:ext>
            </p:extLst>
          </p:nvPr>
        </p:nvGraphicFramePr>
        <p:xfrm>
          <a:off x="574846" y="0"/>
          <a:ext cx="8533658" cy="360040"/>
        </p:xfrm>
        <a:graphic>
          <a:graphicData uri="http://schemas.openxmlformats.org/drawingml/2006/table">
            <a:tbl>
              <a:tblPr firstRow="1" firstCol="1" bandRow="1"/>
              <a:tblGrid>
                <a:gridCol w="2070541"/>
                <a:gridCol w="6463117"/>
              </a:tblGrid>
              <a:tr h="360040">
                <a:tc>
                  <a:txBody>
                    <a:bodyPr/>
                    <a:lstStyle/>
                    <a:p>
                      <a:pPr algn="l">
                        <a:lnSpc>
                          <a:spcPct val="115000"/>
                        </a:lnSpc>
                        <a:spcAft>
                          <a:spcPts val="1000"/>
                        </a:spcAft>
                      </a:pPr>
                      <a:r>
                        <a:rPr lang="de-DE" sz="700" dirty="0">
                          <a:effectLst/>
                          <a:latin typeface="Times New Roman"/>
                          <a:ea typeface="Calibri"/>
                          <a:cs typeface="Times New Roman"/>
                        </a:rPr>
                        <a:t> </a:t>
                      </a:r>
                      <a:r>
                        <a:rPr lang="de-DE" sz="1400" dirty="0" smtClean="0">
                          <a:effectLst/>
                          <a:latin typeface="Times New Roman"/>
                          <a:ea typeface="Calibri"/>
                          <a:cs typeface="Times New Roman"/>
                        </a:rPr>
                        <a:t>Informationsmaterialien-2</a:t>
                      </a:r>
                      <a:endParaRPr lang="de-DE" sz="700" dirty="0">
                        <a:effectLst/>
                        <a:latin typeface="Calibri"/>
                        <a:ea typeface="Calibri"/>
                        <a:cs typeface="Times New Roman"/>
                      </a:endParaRPr>
                    </a:p>
                  </a:txBody>
                  <a:tcPr marL="40750" marR="407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7FF"/>
                    </a:solidFill>
                  </a:tcPr>
                </a:tc>
                <a:tc>
                  <a:txBody>
                    <a:bodyPr/>
                    <a:lstStyle/>
                    <a:p>
                      <a:pPr algn="just">
                        <a:lnSpc>
                          <a:spcPct val="115000"/>
                        </a:lnSpc>
                        <a:spcAft>
                          <a:spcPts val="1000"/>
                        </a:spcAft>
                      </a:pPr>
                      <a:r>
                        <a:rPr lang="de-DE" sz="700" dirty="0">
                          <a:effectLst/>
                          <a:latin typeface="Times New Roman"/>
                          <a:ea typeface="Calibri"/>
                          <a:cs typeface="Times New Roman"/>
                        </a:rPr>
                        <a:t> </a:t>
                      </a:r>
                      <a:r>
                        <a:rPr lang="de-DE" sz="1400" dirty="0" smtClean="0">
                          <a:effectLst/>
                          <a:latin typeface="Times New Roman"/>
                          <a:ea typeface="Calibri"/>
                          <a:cs typeface="Times New Roman"/>
                        </a:rPr>
                        <a:t>Thermoplaste</a:t>
                      </a:r>
                      <a:endParaRPr lang="de-DE" sz="1400" dirty="0">
                        <a:effectLst/>
                        <a:latin typeface="Calibri"/>
                        <a:ea typeface="Calibri"/>
                        <a:cs typeface="Times New Roman"/>
                      </a:endParaRPr>
                    </a:p>
                  </a:txBody>
                  <a:tcPr marL="40750" marR="407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Abgerundetes Rechteck 7"/>
          <p:cNvSpPr/>
          <p:nvPr/>
        </p:nvSpPr>
        <p:spPr>
          <a:xfrm>
            <a:off x="1043608" y="836712"/>
            <a:ext cx="4464496" cy="5704386"/>
          </a:xfrm>
          <a:prstGeom prst="roundRect">
            <a:avLst/>
          </a:prstGeom>
          <a:gradFill>
            <a:gsLst>
              <a:gs pos="0">
                <a:schemeClr val="accent1">
                  <a:tint val="66000"/>
                  <a:satMod val="160000"/>
                </a:schemeClr>
              </a:gs>
              <a:gs pos="0">
                <a:schemeClr val="accent1">
                  <a:lumMod val="0"/>
                  <a:lumOff val="100000"/>
                  <a:alpha val="63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dirty="0" smtClean="0">
                <a:solidFill>
                  <a:schemeClr val="tx1"/>
                </a:solidFill>
                <a:latin typeface="Times New Roman" panose="02020603050405020304" pitchFamily="18" charset="0"/>
                <a:cs typeface="Times New Roman" panose="02020603050405020304" pitchFamily="18" charset="0"/>
              </a:rPr>
              <a:t>Monomere, </a:t>
            </a:r>
            <a:r>
              <a:rPr lang="de-DE" sz="1600" dirty="0">
                <a:solidFill>
                  <a:schemeClr val="tx1"/>
                </a:solidFill>
                <a:latin typeface="Times New Roman" panose="02020603050405020304" pitchFamily="18" charset="0"/>
                <a:cs typeface="Times New Roman" panose="02020603050405020304" pitchFamily="18" charset="0"/>
              </a:rPr>
              <a:t>die sich ausschließlich mit zwei anderen </a:t>
            </a:r>
            <a:r>
              <a:rPr lang="de-DE" sz="1600" dirty="0" smtClean="0">
                <a:solidFill>
                  <a:schemeClr val="tx1"/>
                </a:solidFill>
                <a:latin typeface="Times New Roman" panose="02020603050405020304" pitchFamily="18" charset="0"/>
                <a:cs typeface="Times New Roman" panose="02020603050405020304" pitchFamily="18" charset="0"/>
              </a:rPr>
              <a:t>verbinden, </a:t>
            </a:r>
            <a:r>
              <a:rPr lang="de-DE" sz="1600" dirty="0">
                <a:solidFill>
                  <a:schemeClr val="tx1"/>
                </a:solidFill>
                <a:latin typeface="Times New Roman" panose="02020603050405020304" pitchFamily="18" charset="0"/>
                <a:cs typeface="Times New Roman" panose="02020603050405020304" pitchFamily="18" charset="0"/>
              </a:rPr>
              <a:t>nennt man </a:t>
            </a:r>
            <a:r>
              <a:rPr lang="de-DE" sz="1600" dirty="0" err="1">
                <a:solidFill>
                  <a:schemeClr val="tx1"/>
                </a:solidFill>
                <a:latin typeface="Times New Roman" panose="02020603050405020304" pitchFamily="18" charset="0"/>
                <a:cs typeface="Times New Roman" panose="02020603050405020304" pitchFamily="18" charset="0"/>
              </a:rPr>
              <a:t>bifunktionell</a:t>
            </a:r>
            <a:r>
              <a:rPr lang="de-DE" sz="1600" dirty="0">
                <a:solidFill>
                  <a:schemeClr val="tx1"/>
                </a:solidFill>
                <a:latin typeface="Times New Roman" panose="02020603050405020304" pitchFamily="18" charset="0"/>
                <a:cs typeface="Times New Roman" panose="02020603050405020304" pitchFamily="18" charset="0"/>
              </a:rPr>
              <a:t>. Wird diese Verbindung eingegangen entstehen lange lineare Polymerketten. Diese Polymerketten werden von physikalischen Wechselwirkungen wie die Van-der-Waal-Kräfte und Wasserstoffbrückenbindung zusammengehalten. Wird hier nun Wärme zugeführt, fangen die einzelnen Bauteile der Polymerketten an zu schwingen und die oben beschriebenen Wechselwirkungen werden aufgehoben. Wird genug Energie hinzugeführt, verlieren die Polymerketten ihren Zusammenhalt und lassen sich gegeneinander </a:t>
            </a:r>
            <a:r>
              <a:rPr lang="de-DE" sz="1600" dirty="0" smtClean="0">
                <a:solidFill>
                  <a:schemeClr val="tx1"/>
                </a:solidFill>
                <a:latin typeface="Times New Roman" panose="02020603050405020304" pitchFamily="18" charset="0"/>
                <a:cs typeface="Times New Roman" panose="02020603050405020304" pitchFamily="18" charset="0"/>
              </a:rPr>
              <a:t>verschieben</a:t>
            </a:r>
            <a:r>
              <a:rPr lang="de-DE" sz="1600" dirty="0">
                <a:solidFill>
                  <a:schemeClr val="tx1"/>
                </a:solidFill>
                <a:latin typeface="Times New Roman" panose="02020603050405020304" pitchFamily="18" charset="0"/>
                <a:cs typeface="Times New Roman" panose="02020603050405020304" pitchFamily="18" charset="0"/>
              </a:rPr>
              <a:t>. Der Kunststoff wird weich und verformbar (plastisch). Daher wird er Thermoplast genannt. Wird er in eine neue Form gebracht, so behält er diese nach dem Abkühlen.</a:t>
            </a:r>
          </a:p>
        </p:txBody>
      </p:sp>
      <p:sp>
        <p:nvSpPr>
          <p:cNvPr id="3" name="Rechteck 2"/>
          <p:cNvSpPr/>
          <p:nvPr/>
        </p:nvSpPr>
        <p:spPr>
          <a:xfrm>
            <a:off x="6156656" y="2455962"/>
            <a:ext cx="2175917" cy="307777"/>
          </a:xfrm>
          <a:prstGeom prst="rect">
            <a:avLst/>
          </a:prstGeom>
        </p:spPr>
        <p:txBody>
          <a:bodyPr wrap="none">
            <a:spAutoFit/>
          </a:bodyPr>
          <a:lstStyle/>
          <a:p>
            <a:pPr algn="ctr"/>
            <a:r>
              <a:rPr lang="de-DE" sz="1400" dirty="0" smtClean="0">
                <a:latin typeface="Times New Roman" panose="02020603050405020304" pitchFamily="18" charset="0"/>
                <a:cs typeface="Times New Roman" panose="02020603050405020304" pitchFamily="18" charset="0"/>
              </a:rPr>
              <a:t>Zwei lineare Polymerketten</a:t>
            </a:r>
            <a:endParaRPr lang="de-DE" dirty="0">
              <a:latin typeface="Times New Roman" panose="02020603050405020304" pitchFamily="18" charset="0"/>
              <a:cs typeface="Times New Roman" panose="02020603050405020304" pitchFamily="18" charset="0"/>
            </a:endParaRPr>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22454" y="836712"/>
            <a:ext cx="2428875" cy="1619250"/>
          </a:xfrm>
          <a:prstGeom prst="rect">
            <a:avLst/>
          </a:prstGeom>
        </p:spPr>
      </p:pic>
      <p:graphicFrame>
        <p:nvGraphicFramePr>
          <p:cNvPr id="5" name="Tabelle 4"/>
          <p:cNvGraphicFramePr>
            <a:graphicFrameLocks noGrp="1"/>
          </p:cNvGraphicFramePr>
          <p:nvPr>
            <p:extLst>
              <p:ext uri="{D42A27DB-BD31-4B8C-83A1-F6EECF244321}">
                <p14:modId xmlns:p14="http://schemas.microsoft.com/office/powerpoint/2010/main" val="728511391"/>
              </p:ext>
            </p:extLst>
          </p:nvPr>
        </p:nvGraphicFramePr>
        <p:xfrm>
          <a:off x="5660438" y="3140968"/>
          <a:ext cx="3168351" cy="3182015"/>
        </p:xfrm>
        <a:graphic>
          <a:graphicData uri="http://schemas.openxmlformats.org/drawingml/2006/table">
            <a:tbl>
              <a:tblPr firstRow="1" firstCol="1" bandRow="1">
                <a:tableStyleId>{69CF1AB2-1976-4502-BF36-3FF5EA218861}</a:tableStyleId>
              </a:tblPr>
              <a:tblGrid>
                <a:gridCol w="1220847"/>
                <a:gridCol w="1947504"/>
              </a:tblGrid>
              <a:tr h="432047">
                <a:tc>
                  <a:txBody>
                    <a:bodyPr/>
                    <a:lstStyle/>
                    <a:p>
                      <a:pPr>
                        <a:lnSpc>
                          <a:spcPct val="115000"/>
                        </a:lnSpc>
                        <a:spcAft>
                          <a:spcPts val="0"/>
                        </a:spcAft>
                      </a:pPr>
                      <a:r>
                        <a:rPr lang="de-DE" sz="1100" dirty="0">
                          <a:effectLst/>
                          <a:latin typeface="Times New Roman" panose="02020603050405020304" pitchFamily="18" charset="0"/>
                          <a:cs typeface="Times New Roman" panose="02020603050405020304" pitchFamily="18" charset="0"/>
                        </a:rPr>
                        <a:t>Polyethylen (PE)</a:t>
                      </a:r>
                      <a:endParaRPr lang="de-DE" sz="11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de-DE" sz="1000" b="0" dirty="0">
                          <a:effectLst/>
                          <a:latin typeface="Times New Roman" panose="02020603050405020304" pitchFamily="18" charset="0"/>
                          <a:cs typeface="Times New Roman" panose="02020603050405020304" pitchFamily="18" charset="0"/>
                        </a:rPr>
                        <a:t>Plastikbeutel, Eimer, </a:t>
                      </a:r>
                      <a:r>
                        <a:rPr lang="de-DE" sz="1000" b="0" dirty="0" smtClean="0">
                          <a:effectLst/>
                          <a:latin typeface="Times New Roman" panose="02020603050405020304" pitchFamily="18" charset="0"/>
                          <a:cs typeface="Times New Roman" panose="02020603050405020304" pitchFamily="18" charset="0"/>
                        </a:rPr>
                        <a:t>Frischhalte-folie</a:t>
                      </a:r>
                      <a:r>
                        <a:rPr lang="de-DE" sz="1000" b="0" dirty="0">
                          <a:effectLst/>
                          <a:latin typeface="Times New Roman" panose="02020603050405020304" pitchFamily="18" charset="0"/>
                          <a:cs typeface="Times New Roman" panose="02020603050405020304" pitchFamily="18" charset="0"/>
                        </a:rPr>
                        <a:t>, Bierkästen, Schläuche</a:t>
                      </a:r>
                      <a:endParaRPr lang="de-DE" sz="1100" b="0" dirty="0">
                        <a:effectLst/>
                        <a:latin typeface="Times New Roman" panose="02020603050405020304" pitchFamily="18" charset="0"/>
                        <a:ea typeface="Calibri"/>
                        <a:cs typeface="Times New Roman" panose="02020603050405020304" pitchFamily="18" charset="0"/>
                      </a:endParaRPr>
                    </a:p>
                  </a:txBody>
                  <a:tcPr marL="68580" marR="68580" marT="0" marB="0"/>
                </a:tc>
              </a:tr>
              <a:tr h="751324">
                <a:tc>
                  <a:txBody>
                    <a:bodyPr/>
                    <a:lstStyle/>
                    <a:p>
                      <a:pPr>
                        <a:lnSpc>
                          <a:spcPct val="115000"/>
                        </a:lnSpc>
                        <a:spcAft>
                          <a:spcPts val="0"/>
                        </a:spcAft>
                      </a:pPr>
                      <a:r>
                        <a:rPr lang="de-DE" sz="1100" dirty="0">
                          <a:effectLst/>
                          <a:latin typeface="Times New Roman" panose="02020603050405020304" pitchFamily="18" charset="0"/>
                          <a:cs typeface="Times New Roman" panose="02020603050405020304" pitchFamily="18" charset="0"/>
                        </a:rPr>
                        <a:t>Polyvinylchlorid (PVC)</a:t>
                      </a:r>
                      <a:endParaRPr lang="de-DE" sz="11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de-DE" sz="1000" dirty="0">
                          <a:effectLst/>
                          <a:latin typeface="Times New Roman" panose="02020603050405020304" pitchFamily="18" charset="0"/>
                          <a:cs typeface="Times New Roman" panose="02020603050405020304" pitchFamily="18" charset="0"/>
                        </a:rPr>
                        <a:t>Fußbodenbeläge, Kabelummantelungen, Abflussrohre, Schallplatten, Duschvorhänge</a:t>
                      </a:r>
                      <a:endParaRPr lang="de-DE" sz="1100" dirty="0">
                        <a:effectLst/>
                        <a:latin typeface="Times New Roman" panose="02020603050405020304" pitchFamily="18" charset="0"/>
                        <a:ea typeface="Calibri"/>
                        <a:cs typeface="Times New Roman" panose="02020603050405020304" pitchFamily="18" charset="0"/>
                      </a:endParaRPr>
                    </a:p>
                  </a:txBody>
                  <a:tcPr marL="68580" marR="68580" marT="0" marB="0"/>
                </a:tc>
              </a:tr>
              <a:tr h="370068">
                <a:tc>
                  <a:txBody>
                    <a:bodyPr/>
                    <a:lstStyle/>
                    <a:p>
                      <a:pPr>
                        <a:lnSpc>
                          <a:spcPct val="115000"/>
                        </a:lnSpc>
                        <a:spcAft>
                          <a:spcPts val="0"/>
                        </a:spcAft>
                      </a:pPr>
                      <a:r>
                        <a:rPr lang="de-DE" sz="1100">
                          <a:effectLst/>
                          <a:latin typeface="Times New Roman" panose="02020603050405020304" pitchFamily="18" charset="0"/>
                          <a:cs typeface="Times New Roman" panose="02020603050405020304" pitchFamily="18" charset="0"/>
                        </a:rPr>
                        <a:t>Polypropylen (PP)</a:t>
                      </a:r>
                      <a:endParaRPr lang="de-DE" sz="11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de-DE" sz="1000" dirty="0">
                          <a:effectLst/>
                          <a:latin typeface="Times New Roman" panose="02020603050405020304" pitchFamily="18" charset="0"/>
                          <a:cs typeface="Times New Roman" panose="02020603050405020304" pitchFamily="18" charset="0"/>
                        </a:rPr>
                        <a:t>Einwegbecher, Batteriekästen, Schuhabsätze</a:t>
                      </a:r>
                      <a:endParaRPr lang="de-DE" sz="1100" dirty="0">
                        <a:effectLst/>
                        <a:latin typeface="Times New Roman" panose="02020603050405020304" pitchFamily="18" charset="0"/>
                        <a:ea typeface="Calibri"/>
                        <a:cs typeface="Times New Roman" panose="02020603050405020304" pitchFamily="18" charset="0"/>
                      </a:endParaRPr>
                    </a:p>
                  </a:txBody>
                  <a:tcPr marL="68580" marR="68580" marT="0" marB="0"/>
                </a:tc>
              </a:tr>
              <a:tr h="560696">
                <a:tc>
                  <a:txBody>
                    <a:bodyPr/>
                    <a:lstStyle/>
                    <a:p>
                      <a:pPr>
                        <a:lnSpc>
                          <a:spcPct val="115000"/>
                        </a:lnSpc>
                        <a:spcAft>
                          <a:spcPts val="0"/>
                        </a:spcAft>
                      </a:pPr>
                      <a:r>
                        <a:rPr lang="de-DE" sz="1100">
                          <a:effectLst/>
                          <a:latin typeface="Times New Roman" panose="02020603050405020304" pitchFamily="18" charset="0"/>
                          <a:cs typeface="Times New Roman" panose="02020603050405020304" pitchFamily="18" charset="0"/>
                        </a:rPr>
                        <a:t>Polystyrol (PS)</a:t>
                      </a:r>
                      <a:endParaRPr lang="de-DE" sz="11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de-DE" sz="1000" dirty="0" smtClean="0">
                          <a:effectLst/>
                          <a:latin typeface="Times New Roman" panose="02020603050405020304" pitchFamily="18" charset="0"/>
                          <a:cs typeface="Times New Roman" panose="02020603050405020304" pitchFamily="18" charset="0"/>
                        </a:rPr>
                        <a:t>Joghurtbecher</a:t>
                      </a:r>
                      <a:r>
                        <a:rPr lang="de-DE" sz="1000" dirty="0">
                          <a:effectLst/>
                          <a:latin typeface="Times New Roman" panose="02020603050405020304" pitchFamily="18" charset="0"/>
                          <a:cs typeface="Times New Roman" panose="02020603050405020304" pitchFamily="18" charset="0"/>
                        </a:rPr>
                        <a:t>, Kugelschreiber, </a:t>
                      </a:r>
                      <a:r>
                        <a:rPr lang="de-DE" sz="1000" dirty="0" smtClean="0">
                          <a:effectLst/>
                          <a:latin typeface="Times New Roman" panose="02020603050405020304" pitchFamily="18" charset="0"/>
                          <a:cs typeface="Times New Roman" panose="02020603050405020304" pitchFamily="18" charset="0"/>
                        </a:rPr>
                        <a:t>Diarahmen,</a:t>
                      </a:r>
                      <a:r>
                        <a:rPr lang="de-DE" sz="1000" baseline="0" dirty="0" smtClean="0">
                          <a:effectLst/>
                          <a:latin typeface="Times New Roman" panose="02020603050405020304" pitchFamily="18" charset="0"/>
                          <a:cs typeface="Times New Roman" panose="02020603050405020304" pitchFamily="18" charset="0"/>
                        </a:rPr>
                        <a:t> </a:t>
                      </a:r>
                      <a:r>
                        <a:rPr lang="de-DE" sz="1000" dirty="0" smtClean="0">
                          <a:effectLst/>
                          <a:latin typeface="Times New Roman" panose="02020603050405020304" pitchFamily="18" charset="0"/>
                          <a:cs typeface="Times New Roman" panose="02020603050405020304" pitchFamily="18" charset="0"/>
                        </a:rPr>
                        <a:t>Tonbandkassetten</a:t>
                      </a:r>
                      <a:r>
                        <a:rPr lang="de-DE" sz="1000" dirty="0">
                          <a:effectLst/>
                          <a:latin typeface="Times New Roman" panose="02020603050405020304" pitchFamily="18" charset="0"/>
                          <a:cs typeface="Times New Roman" panose="02020603050405020304" pitchFamily="18" charset="0"/>
                        </a:rPr>
                        <a:t>, Styropor ®</a:t>
                      </a:r>
                      <a:endParaRPr lang="de-DE" sz="1100" dirty="0">
                        <a:effectLst/>
                        <a:latin typeface="Times New Roman" panose="02020603050405020304" pitchFamily="18" charset="0"/>
                        <a:ea typeface="Calibri"/>
                        <a:cs typeface="Times New Roman" panose="02020603050405020304" pitchFamily="18" charset="0"/>
                      </a:endParaRPr>
                    </a:p>
                  </a:txBody>
                  <a:tcPr marL="68580" marR="68580" marT="0" marB="0"/>
                </a:tc>
              </a:tr>
              <a:tr h="370068">
                <a:tc>
                  <a:txBody>
                    <a:bodyPr/>
                    <a:lstStyle/>
                    <a:p>
                      <a:pPr>
                        <a:lnSpc>
                          <a:spcPct val="115000"/>
                        </a:lnSpc>
                        <a:spcAft>
                          <a:spcPts val="0"/>
                        </a:spcAft>
                      </a:pPr>
                      <a:r>
                        <a:rPr lang="de-DE" sz="1100">
                          <a:effectLst/>
                          <a:latin typeface="Times New Roman" panose="02020603050405020304" pitchFamily="18" charset="0"/>
                          <a:cs typeface="Times New Roman" panose="02020603050405020304" pitchFamily="18" charset="0"/>
                        </a:rPr>
                        <a:t>Polyamid (PA)</a:t>
                      </a:r>
                      <a:endParaRPr lang="de-DE" sz="11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de-DE" sz="1000" dirty="0">
                          <a:effectLst/>
                          <a:latin typeface="Times New Roman" panose="02020603050405020304" pitchFamily="18" charset="0"/>
                          <a:cs typeface="Times New Roman" panose="02020603050405020304" pitchFamily="18" charset="0"/>
                        </a:rPr>
                        <a:t>Dübel, Angelschnur, Brillengestelle, Nylon, </a:t>
                      </a:r>
                      <a:r>
                        <a:rPr lang="de-DE" sz="1000" dirty="0" err="1">
                          <a:effectLst/>
                          <a:latin typeface="Times New Roman" panose="02020603050405020304" pitchFamily="18" charset="0"/>
                          <a:cs typeface="Times New Roman" panose="02020603050405020304" pitchFamily="18" charset="0"/>
                        </a:rPr>
                        <a:t>Perlon</a:t>
                      </a:r>
                      <a:endParaRPr lang="de-DE" sz="1100" dirty="0">
                        <a:effectLst/>
                        <a:latin typeface="Times New Roman" panose="02020603050405020304" pitchFamily="18" charset="0"/>
                        <a:ea typeface="Calibri"/>
                        <a:cs typeface="Times New Roman" panose="02020603050405020304" pitchFamily="18" charset="0"/>
                      </a:endParaRPr>
                    </a:p>
                  </a:txBody>
                  <a:tcPr marL="68580" marR="68580" marT="0" marB="0"/>
                </a:tc>
              </a:tr>
              <a:tr h="682308">
                <a:tc>
                  <a:txBody>
                    <a:bodyPr/>
                    <a:lstStyle/>
                    <a:p>
                      <a:pPr>
                        <a:lnSpc>
                          <a:spcPct val="115000"/>
                        </a:lnSpc>
                        <a:spcAft>
                          <a:spcPts val="0"/>
                        </a:spcAft>
                      </a:pPr>
                      <a:r>
                        <a:rPr lang="de-DE" sz="1100">
                          <a:effectLst/>
                          <a:latin typeface="Times New Roman" panose="02020603050405020304" pitchFamily="18" charset="0"/>
                          <a:cs typeface="Times New Roman" panose="02020603050405020304" pitchFamily="18" charset="0"/>
                        </a:rPr>
                        <a:t>Polymethylmethacrylat (PMMA)</a:t>
                      </a:r>
                      <a:endParaRPr lang="de-DE" sz="11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de-DE" sz="1000" dirty="0">
                          <a:effectLst/>
                          <a:latin typeface="Times New Roman" panose="02020603050405020304" pitchFamily="18" charset="0"/>
                          <a:cs typeface="Times New Roman" panose="02020603050405020304" pitchFamily="18" charset="0"/>
                        </a:rPr>
                        <a:t>Autorücklichter, Lineale, bruchfeste Verglasungen, Plexiglas</a:t>
                      </a:r>
                      <a:endParaRPr lang="de-DE" sz="1100" dirty="0">
                        <a:effectLst/>
                        <a:latin typeface="Times New Roman" panose="02020603050405020304" pitchFamily="18" charset="0"/>
                        <a:ea typeface="Calibri"/>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3714360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71808800"/>
              </p:ext>
            </p:extLst>
          </p:nvPr>
        </p:nvGraphicFramePr>
        <p:xfrm>
          <a:off x="574846" y="0"/>
          <a:ext cx="8533658" cy="360040"/>
        </p:xfrm>
        <a:graphic>
          <a:graphicData uri="http://schemas.openxmlformats.org/drawingml/2006/table">
            <a:tbl>
              <a:tblPr firstRow="1" firstCol="1" bandRow="1"/>
              <a:tblGrid>
                <a:gridCol w="2070541"/>
                <a:gridCol w="6463117"/>
              </a:tblGrid>
              <a:tr h="360040">
                <a:tc>
                  <a:txBody>
                    <a:bodyPr/>
                    <a:lstStyle/>
                    <a:p>
                      <a:pPr algn="l">
                        <a:lnSpc>
                          <a:spcPct val="115000"/>
                        </a:lnSpc>
                        <a:spcAft>
                          <a:spcPts val="1000"/>
                        </a:spcAft>
                      </a:pPr>
                      <a:r>
                        <a:rPr lang="de-DE" sz="700" dirty="0">
                          <a:effectLst/>
                          <a:latin typeface="Times New Roman"/>
                          <a:ea typeface="Calibri"/>
                          <a:cs typeface="Times New Roman"/>
                        </a:rPr>
                        <a:t> </a:t>
                      </a:r>
                      <a:r>
                        <a:rPr lang="de-DE" sz="1400" dirty="0" smtClean="0">
                          <a:effectLst/>
                          <a:latin typeface="Times New Roman"/>
                          <a:ea typeface="Calibri"/>
                          <a:cs typeface="Times New Roman"/>
                        </a:rPr>
                        <a:t>Informationsmaterialien-3</a:t>
                      </a:r>
                      <a:endParaRPr lang="de-DE" sz="700" dirty="0">
                        <a:effectLst/>
                        <a:latin typeface="Calibri"/>
                        <a:ea typeface="Calibri"/>
                        <a:cs typeface="Times New Roman"/>
                      </a:endParaRPr>
                    </a:p>
                  </a:txBody>
                  <a:tcPr marL="40750" marR="407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7FF"/>
                    </a:solidFill>
                  </a:tcPr>
                </a:tc>
                <a:tc>
                  <a:txBody>
                    <a:bodyPr/>
                    <a:lstStyle/>
                    <a:p>
                      <a:pPr algn="just">
                        <a:lnSpc>
                          <a:spcPct val="115000"/>
                        </a:lnSpc>
                        <a:spcAft>
                          <a:spcPts val="1000"/>
                        </a:spcAft>
                      </a:pPr>
                      <a:r>
                        <a:rPr lang="de-DE" sz="700" dirty="0">
                          <a:effectLst/>
                          <a:latin typeface="Times New Roman"/>
                          <a:ea typeface="Calibri"/>
                          <a:cs typeface="Times New Roman"/>
                        </a:rPr>
                        <a:t> </a:t>
                      </a:r>
                      <a:r>
                        <a:rPr lang="de-DE" sz="1400" dirty="0" smtClean="0">
                          <a:effectLst/>
                          <a:latin typeface="Times New Roman"/>
                          <a:ea typeface="Calibri"/>
                          <a:cs typeface="Times New Roman"/>
                        </a:rPr>
                        <a:t>Duroplaste</a:t>
                      </a:r>
                      <a:endParaRPr lang="de-DE" sz="1400" dirty="0">
                        <a:effectLst/>
                        <a:latin typeface="Calibri"/>
                        <a:ea typeface="Calibri"/>
                        <a:cs typeface="Times New Roman"/>
                      </a:endParaRPr>
                    </a:p>
                  </a:txBody>
                  <a:tcPr marL="40750" marR="407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Abgerundetes Rechteck 7"/>
          <p:cNvSpPr/>
          <p:nvPr/>
        </p:nvSpPr>
        <p:spPr>
          <a:xfrm>
            <a:off x="1043608" y="836712"/>
            <a:ext cx="4464496" cy="5704386"/>
          </a:xfrm>
          <a:prstGeom prst="roundRect">
            <a:avLst/>
          </a:prstGeom>
          <a:gradFill>
            <a:gsLst>
              <a:gs pos="0">
                <a:schemeClr val="accent1">
                  <a:tint val="66000"/>
                  <a:satMod val="160000"/>
                </a:schemeClr>
              </a:gs>
              <a:gs pos="0">
                <a:schemeClr val="accent1">
                  <a:lumMod val="0"/>
                  <a:lumOff val="100000"/>
                  <a:alpha val="63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dirty="0" smtClean="0">
                <a:solidFill>
                  <a:schemeClr val="tx1"/>
                </a:solidFill>
                <a:latin typeface="Times New Roman" panose="02020603050405020304" pitchFamily="18" charset="0"/>
                <a:cs typeface="Times New Roman" panose="02020603050405020304" pitchFamily="18" charset="0"/>
              </a:rPr>
              <a:t>Monomere, </a:t>
            </a:r>
            <a:r>
              <a:rPr lang="de-DE" sz="1600" dirty="0">
                <a:solidFill>
                  <a:schemeClr val="tx1"/>
                </a:solidFill>
                <a:latin typeface="Times New Roman" panose="02020603050405020304" pitchFamily="18" charset="0"/>
                <a:cs typeface="Times New Roman" panose="02020603050405020304" pitchFamily="18" charset="0"/>
              </a:rPr>
              <a:t>die sich mit drei verschiedenen Stellen binden können, nennt man </a:t>
            </a:r>
            <a:r>
              <a:rPr lang="de-DE" sz="1600" dirty="0" err="1">
                <a:solidFill>
                  <a:schemeClr val="tx1"/>
                </a:solidFill>
                <a:latin typeface="Times New Roman" panose="02020603050405020304" pitchFamily="18" charset="0"/>
                <a:cs typeface="Times New Roman" panose="02020603050405020304" pitchFamily="18" charset="0"/>
              </a:rPr>
              <a:t>trifunktionell</a:t>
            </a:r>
            <a:r>
              <a:rPr lang="de-DE" sz="1600" dirty="0">
                <a:solidFill>
                  <a:schemeClr val="tx1"/>
                </a:solidFill>
                <a:latin typeface="Times New Roman" panose="02020603050405020304" pitchFamily="18" charset="0"/>
                <a:cs typeface="Times New Roman" panose="02020603050405020304" pitchFamily="18" charset="0"/>
              </a:rPr>
              <a:t>. Bei Duroplasten sind die Monomere daher netzartig miteinander verknüpft. Im Gegensatz zu den Thermoplasten liegen hier nicht nur physikalische Wechselbedingungen  zwischen den einzelnen Polymerketten, sondern es bestehen echte Atomverbindungen zwischen den verschiedenen Strängen des </a:t>
            </a:r>
            <a:r>
              <a:rPr lang="de-DE" sz="1600" dirty="0" smtClean="0">
                <a:solidFill>
                  <a:schemeClr val="tx1"/>
                </a:solidFill>
                <a:latin typeface="Times New Roman" panose="02020603050405020304" pitchFamily="18" charset="0"/>
                <a:cs typeface="Times New Roman" panose="02020603050405020304" pitchFamily="18" charset="0"/>
              </a:rPr>
              <a:t>Makromoleküls.</a:t>
            </a:r>
          </a:p>
          <a:p>
            <a:r>
              <a:rPr lang="de-DE" sz="1600" dirty="0">
                <a:solidFill>
                  <a:schemeClr val="tx1"/>
                </a:solidFill>
                <a:latin typeface="Times New Roman" panose="02020603050405020304" pitchFamily="18" charset="0"/>
                <a:cs typeface="Times New Roman" panose="02020603050405020304" pitchFamily="18" charset="0"/>
              </a:rPr>
              <a:t>Da die Atomverbindungen durch Hitze nicht so leicht zu </a:t>
            </a:r>
            <a:r>
              <a:rPr lang="de-DE" sz="1600" dirty="0" smtClean="0">
                <a:solidFill>
                  <a:schemeClr val="tx1"/>
                </a:solidFill>
                <a:latin typeface="Times New Roman" panose="02020603050405020304" pitchFamily="18" charset="0"/>
                <a:cs typeface="Times New Roman" panose="02020603050405020304" pitchFamily="18" charset="0"/>
              </a:rPr>
              <a:t>spalten </a:t>
            </a:r>
            <a:r>
              <a:rPr lang="de-DE" sz="1600" dirty="0">
                <a:solidFill>
                  <a:schemeClr val="tx1"/>
                </a:solidFill>
                <a:latin typeface="Times New Roman" panose="02020603050405020304" pitchFamily="18" charset="0"/>
                <a:cs typeface="Times New Roman" panose="02020603050405020304" pitchFamily="18" charset="0"/>
              </a:rPr>
              <a:t>sind, bleiben Duroplasten auch bei höheren Temperaturen formstabil. Bei sehr hohen Temperaturen zerreißt das Netz. Die Atombindungen werden also gespalten und der Kunststoff zersetzt sich in kleinere Moleküle. Seine ursprüngliche Struktur ist somit nicht mehr herstellbar, er verkohlt. </a:t>
            </a:r>
          </a:p>
          <a:p>
            <a:endParaRPr lang="de-DE" sz="1600" b="1" dirty="0">
              <a:solidFill>
                <a:schemeClr val="tx1"/>
              </a:solidFill>
              <a:latin typeface="Times New Roman" panose="02020603050405020304" pitchFamily="18" charset="0"/>
              <a:cs typeface="Times New Roman" panose="02020603050405020304" pitchFamily="18" charset="0"/>
            </a:endParaRPr>
          </a:p>
        </p:txBody>
      </p:sp>
      <p:sp>
        <p:nvSpPr>
          <p:cNvPr id="5" name="Rechteck 4"/>
          <p:cNvSpPr/>
          <p:nvPr/>
        </p:nvSpPr>
        <p:spPr>
          <a:xfrm>
            <a:off x="6045440" y="2669025"/>
            <a:ext cx="2643609" cy="523220"/>
          </a:xfrm>
          <a:prstGeom prst="rect">
            <a:avLst/>
          </a:prstGeom>
        </p:spPr>
        <p:txBody>
          <a:bodyPr wrap="none">
            <a:spAutoFit/>
          </a:bodyPr>
          <a:lstStyle/>
          <a:p>
            <a:r>
              <a:rPr lang="de-DE" sz="1400" dirty="0" smtClean="0">
                <a:latin typeface="Times New Roman" panose="02020603050405020304" pitchFamily="18" charset="0"/>
                <a:cs typeface="Times New Roman" panose="02020603050405020304" pitchFamily="18" charset="0"/>
              </a:rPr>
              <a:t>bi- und </a:t>
            </a:r>
            <a:r>
              <a:rPr lang="de-DE" sz="1400" dirty="0" err="1" smtClean="0">
                <a:latin typeface="Times New Roman" panose="02020603050405020304" pitchFamily="18" charset="0"/>
                <a:cs typeface="Times New Roman" panose="02020603050405020304" pitchFamily="18" charset="0"/>
              </a:rPr>
              <a:t>trifunktionelle</a:t>
            </a:r>
            <a:r>
              <a:rPr lang="de-DE" sz="1400" dirty="0" smtClean="0">
                <a:latin typeface="Times New Roman" panose="02020603050405020304" pitchFamily="18" charset="0"/>
                <a:cs typeface="Times New Roman" panose="02020603050405020304" pitchFamily="18" charset="0"/>
              </a:rPr>
              <a:t> Monomere</a:t>
            </a:r>
          </a:p>
          <a:p>
            <a:pPr algn="ctr"/>
            <a:r>
              <a:rPr lang="de-DE" sz="1400" dirty="0" smtClean="0">
                <a:latin typeface="Times New Roman" panose="02020603050405020304" pitchFamily="18" charset="0"/>
                <a:cs typeface="Times New Roman" panose="02020603050405020304" pitchFamily="18" charset="0"/>
              </a:rPr>
              <a:t>(Duroplast)</a:t>
            </a:r>
            <a:endParaRPr lang="de-DE" dirty="0">
              <a:latin typeface="Times New Roman" panose="02020603050405020304" pitchFamily="18" charset="0"/>
              <a:cs typeface="Times New Roman" panose="02020603050405020304" pitchFamily="18" charset="0"/>
            </a:endParaRPr>
          </a:p>
        </p:txBody>
      </p:sp>
      <p:pic>
        <p:nvPicPr>
          <p:cNvPr id="10" name="Grafik 9"/>
          <p:cNvPicPr/>
          <p:nvPr/>
        </p:nvPicPr>
        <p:blipFill>
          <a:blip r:embed="rId2">
            <a:extLst>
              <a:ext uri="{28A0092B-C50C-407E-A947-70E740481C1C}">
                <a14:useLocalDpi xmlns:a14="http://schemas.microsoft.com/office/drawing/2010/main" val="0"/>
              </a:ext>
            </a:extLst>
          </a:blip>
          <a:stretch>
            <a:fillRect/>
          </a:stretch>
        </p:blipFill>
        <p:spPr>
          <a:xfrm>
            <a:off x="5993010" y="836712"/>
            <a:ext cx="2748470" cy="1832313"/>
          </a:xfrm>
          <a:prstGeom prst="rect">
            <a:avLst/>
          </a:prstGeom>
          <a:ln>
            <a:noFill/>
          </a:ln>
          <a:effectLst/>
        </p:spPr>
      </p:pic>
      <p:graphicFrame>
        <p:nvGraphicFramePr>
          <p:cNvPr id="6" name="Tabelle 5"/>
          <p:cNvGraphicFramePr>
            <a:graphicFrameLocks noGrp="1"/>
          </p:cNvGraphicFramePr>
          <p:nvPr>
            <p:extLst>
              <p:ext uri="{D42A27DB-BD31-4B8C-83A1-F6EECF244321}">
                <p14:modId xmlns:p14="http://schemas.microsoft.com/office/powerpoint/2010/main" val="3346625885"/>
              </p:ext>
            </p:extLst>
          </p:nvPr>
        </p:nvGraphicFramePr>
        <p:xfrm>
          <a:off x="5829644" y="3688905"/>
          <a:ext cx="2859405" cy="1709152"/>
        </p:xfrm>
        <a:graphic>
          <a:graphicData uri="http://schemas.openxmlformats.org/drawingml/2006/table">
            <a:tbl>
              <a:tblPr firstRow="1" firstCol="1" bandRow="1">
                <a:tableStyleId>{69CF1AB2-1976-4502-BF36-3FF5EA218861}</a:tableStyleId>
              </a:tblPr>
              <a:tblGrid>
                <a:gridCol w="1238885"/>
                <a:gridCol w="1620520"/>
              </a:tblGrid>
              <a:tr h="1008112">
                <a:tc>
                  <a:txBody>
                    <a:bodyPr/>
                    <a:lstStyle/>
                    <a:p>
                      <a:pPr>
                        <a:lnSpc>
                          <a:spcPct val="115000"/>
                        </a:lnSpc>
                        <a:spcAft>
                          <a:spcPts val="0"/>
                        </a:spcAft>
                      </a:pPr>
                      <a:r>
                        <a:rPr lang="de-DE" sz="1100" dirty="0">
                          <a:effectLst/>
                          <a:latin typeface="Times New Roman" panose="02020603050405020304" pitchFamily="18" charset="0"/>
                          <a:cs typeface="Times New Roman" panose="02020603050405020304" pitchFamily="18" charset="0"/>
                        </a:rPr>
                        <a:t>Melamin-Formaldehyd-Harz</a:t>
                      </a:r>
                      <a:br>
                        <a:rPr lang="de-DE" sz="1100" dirty="0">
                          <a:effectLst/>
                          <a:latin typeface="Times New Roman" panose="02020603050405020304" pitchFamily="18" charset="0"/>
                          <a:cs typeface="Times New Roman" panose="02020603050405020304" pitchFamily="18" charset="0"/>
                        </a:rPr>
                      </a:br>
                      <a:r>
                        <a:rPr lang="de-DE" sz="1100" dirty="0">
                          <a:effectLst/>
                          <a:latin typeface="Times New Roman" panose="02020603050405020304" pitchFamily="18" charset="0"/>
                          <a:cs typeface="Times New Roman" panose="02020603050405020304" pitchFamily="18" charset="0"/>
                        </a:rPr>
                        <a:t>(Phenoplaste) (MF)</a:t>
                      </a:r>
                      <a:endParaRPr lang="de-DE" sz="11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de-DE" sz="1000" b="0" dirty="0">
                          <a:effectLst/>
                          <a:latin typeface="Times New Roman" panose="02020603050405020304" pitchFamily="18" charset="0"/>
                          <a:cs typeface="Times New Roman" panose="02020603050405020304" pitchFamily="18" charset="0"/>
                        </a:rPr>
                        <a:t>Kochlöffel, Oberfläche von Küchenmöbeln, elektr. Isoliermaterial, Bakelit ®</a:t>
                      </a:r>
                      <a:endParaRPr lang="de-DE" sz="1100" b="0" dirty="0">
                        <a:effectLst/>
                        <a:latin typeface="Times New Roman" panose="02020603050405020304" pitchFamily="18" charset="0"/>
                        <a:ea typeface="Calibri"/>
                        <a:cs typeface="Times New Roman" panose="02020603050405020304" pitchFamily="18" charset="0"/>
                      </a:endParaRPr>
                    </a:p>
                  </a:txBody>
                  <a:tcPr marL="68580" marR="68580" marT="0" marB="0"/>
                </a:tc>
              </a:tr>
              <a:tr h="0">
                <a:tc>
                  <a:txBody>
                    <a:bodyPr/>
                    <a:lstStyle/>
                    <a:p>
                      <a:pPr>
                        <a:lnSpc>
                          <a:spcPct val="115000"/>
                        </a:lnSpc>
                        <a:spcAft>
                          <a:spcPts val="0"/>
                        </a:spcAft>
                      </a:pPr>
                      <a:r>
                        <a:rPr lang="de-DE" sz="1100" dirty="0" err="1">
                          <a:effectLst/>
                          <a:latin typeface="Times New Roman" panose="02020603050405020304" pitchFamily="18" charset="0"/>
                          <a:cs typeface="Times New Roman" panose="02020603050405020304" pitchFamily="18" charset="0"/>
                        </a:rPr>
                        <a:t>Aminoplaste</a:t>
                      </a:r>
                      <a:r>
                        <a:rPr lang="de-DE" sz="1100" dirty="0">
                          <a:effectLst/>
                          <a:latin typeface="Times New Roman" panose="02020603050405020304" pitchFamily="18" charset="0"/>
                          <a:cs typeface="Times New Roman" panose="02020603050405020304" pitchFamily="18" charset="0"/>
                        </a:rPr>
                        <a:t> (UF)</a:t>
                      </a:r>
                      <a:endParaRPr lang="de-DE" sz="11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de-DE" sz="1000" dirty="0">
                          <a:effectLst/>
                          <a:latin typeface="Times New Roman" panose="02020603050405020304" pitchFamily="18" charset="0"/>
                          <a:cs typeface="Times New Roman" panose="02020603050405020304" pitchFamily="18" charset="0"/>
                        </a:rPr>
                        <a:t>Steckdosen, elektr. Isoliermaterial, Eierbecher, Tabletts, Lichtschalter, Becher</a:t>
                      </a:r>
                      <a:endParaRPr lang="de-DE" sz="1100" dirty="0">
                        <a:effectLst/>
                        <a:latin typeface="Times New Roman" panose="02020603050405020304" pitchFamily="18" charset="0"/>
                        <a:ea typeface="Calibri"/>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047358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2561239061"/>
              </p:ext>
            </p:extLst>
          </p:nvPr>
        </p:nvGraphicFramePr>
        <p:xfrm>
          <a:off x="574846" y="0"/>
          <a:ext cx="8533658" cy="360040"/>
        </p:xfrm>
        <a:graphic>
          <a:graphicData uri="http://schemas.openxmlformats.org/drawingml/2006/table">
            <a:tbl>
              <a:tblPr firstRow="1" firstCol="1" bandRow="1"/>
              <a:tblGrid>
                <a:gridCol w="2070541"/>
                <a:gridCol w="6463117"/>
              </a:tblGrid>
              <a:tr h="360040">
                <a:tc>
                  <a:txBody>
                    <a:bodyPr/>
                    <a:lstStyle/>
                    <a:p>
                      <a:pPr algn="l">
                        <a:lnSpc>
                          <a:spcPct val="115000"/>
                        </a:lnSpc>
                        <a:spcAft>
                          <a:spcPts val="1000"/>
                        </a:spcAft>
                      </a:pPr>
                      <a:r>
                        <a:rPr lang="de-DE" sz="700" dirty="0">
                          <a:effectLst/>
                          <a:latin typeface="Times New Roman"/>
                          <a:ea typeface="Calibri"/>
                          <a:cs typeface="Times New Roman"/>
                        </a:rPr>
                        <a:t> </a:t>
                      </a:r>
                      <a:r>
                        <a:rPr lang="de-DE" sz="1400" dirty="0" smtClean="0">
                          <a:effectLst/>
                          <a:latin typeface="Times New Roman"/>
                          <a:ea typeface="Calibri"/>
                          <a:cs typeface="Times New Roman"/>
                        </a:rPr>
                        <a:t>Informationsmaterialien-4</a:t>
                      </a:r>
                      <a:endParaRPr lang="de-DE" sz="700" dirty="0">
                        <a:effectLst/>
                        <a:latin typeface="Calibri"/>
                        <a:ea typeface="Calibri"/>
                        <a:cs typeface="Times New Roman"/>
                      </a:endParaRPr>
                    </a:p>
                  </a:txBody>
                  <a:tcPr marL="40750" marR="407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7FF"/>
                    </a:solidFill>
                  </a:tcPr>
                </a:tc>
                <a:tc>
                  <a:txBody>
                    <a:bodyPr/>
                    <a:lstStyle/>
                    <a:p>
                      <a:pPr algn="just">
                        <a:lnSpc>
                          <a:spcPct val="115000"/>
                        </a:lnSpc>
                        <a:spcAft>
                          <a:spcPts val="1000"/>
                        </a:spcAft>
                      </a:pPr>
                      <a:r>
                        <a:rPr lang="de-DE" sz="1400" kern="1200" dirty="0" smtClean="0">
                          <a:solidFill>
                            <a:schemeClr val="tx1"/>
                          </a:solidFill>
                          <a:effectLst/>
                          <a:latin typeface="Times New Roman" pitchFamily="18" charset="0"/>
                          <a:ea typeface="+mn-ea"/>
                          <a:cs typeface="Times New Roman" pitchFamily="18" charset="0"/>
                        </a:rPr>
                        <a:t>Elastomere (in diesem Versuch</a:t>
                      </a:r>
                      <a:r>
                        <a:rPr lang="de-DE" sz="1400" kern="1200" baseline="0" dirty="0" smtClean="0">
                          <a:solidFill>
                            <a:schemeClr val="tx1"/>
                          </a:solidFill>
                          <a:effectLst/>
                          <a:latin typeface="Times New Roman" pitchFamily="18" charset="0"/>
                          <a:ea typeface="+mn-ea"/>
                          <a:cs typeface="Times New Roman" pitchFamily="18" charset="0"/>
                        </a:rPr>
                        <a:t> nicht verwendet)</a:t>
                      </a:r>
                      <a:endParaRPr lang="de-DE" sz="1400" dirty="0">
                        <a:effectLst/>
                        <a:latin typeface="Times New Roman" pitchFamily="18" charset="0"/>
                        <a:ea typeface="Calibri"/>
                        <a:cs typeface="Times New Roman" pitchFamily="18" charset="0"/>
                      </a:endParaRPr>
                    </a:p>
                  </a:txBody>
                  <a:tcPr marL="40750" marR="407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Abgerundetes Rechteck 7"/>
          <p:cNvSpPr/>
          <p:nvPr/>
        </p:nvSpPr>
        <p:spPr>
          <a:xfrm>
            <a:off x="1046846" y="836712"/>
            <a:ext cx="4461258" cy="5707563"/>
          </a:xfrm>
          <a:prstGeom prst="roundRect">
            <a:avLst/>
          </a:prstGeom>
          <a:gradFill>
            <a:gsLst>
              <a:gs pos="0">
                <a:schemeClr val="accent1">
                  <a:tint val="66000"/>
                  <a:satMod val="160000"/>
                </a:schemeClr>
              </a:gs>
              <a:gs pos="0">
                <a:schemeClr val="accent1">
                  <a:lumMod val="0"/>
                  <a:lumOff val="100000"/>
                  <a:alpha val="63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dirty="0">
                <a:solidFill>
                  <a:schemeClr val="tx1"/>
                </a:solidFill>
                <a:latin typeface="Times New Roman" panose="02020603050405020304" pitchFamily="18" charset="0"/>
                <a:cs typeface="Times New Roman" panose="02020603050405020304" pitchFamily="18" charset="0"/>
              </a:rPr>
              <a:t>Ist die Anzahl der </a:t>
            </a:r>
            <a:r>
              <a:rPr lang="de-DE" sz="1600" dirty="0" err="1">
                <a:solidFill>
                  <a:schemeClr val="tx1"/>
                </a:solidFill>
                <a:latin typeface="Times New Roman" panose="02020603050405020304" pitchFamily="18" charset="0"/>
                <a:cs typeface="Times New Roman" panose="02020603050405020304" pitchFamily="18" charset="0"/>
              </a:rPr>
              <a:t>bifunktionellen</a:t>
            </a:r>
            <a:r>
              <a:rPr lang="de-DE" sz="1600" dirty="0">
                <a:solidFill>
                  <a:schemeClr val="tx1"/>
                </a:solidFill>
                <a:latin typeface="Times New Roman" panose="02020603050405020304" pitchFamily="18" charset="0"/>
                <a:cs typeface="Times New Roman" panose="02020603050405020304" pitchFamily="18" charset="0"/>
              </a:rPr>
              <a:t> Bausteine zwischen den </a:t>
            </a:r>
            <a:r>
              <a:rPr lang="de-DE" sz="1600" dirty="0" err="1">
                <a:solidFill>
                  <a:schemeClr val="tx1"/>
                </a:solidFill>
                <a:latin typeface="Times New Roman" panose="02020603050405020304" pitchFamily="18" charset="0"/>
                <a:cs typeface="Times New Roman" panose="02020603050405020304" pitchFamily="18" charset="0"/>
              </a:rPr>
              <a:t>trifunktionellen</a:t>
            </a:r>
            <a:r>
              <a:rPr lang="de-DE" sz="1600" dirty="0">
                <a:solidFill>
                  <a:schemeClr val="tx1"/>
                </a:solidFill>
                <a:latin typeface="Times New Roman" panose="02020603050405020304" pitchFamily="18" charset="0"/>
                <a:cs typeface="Times New Roman" panose="02020603050405020304" pitchFamily="18" charset="0"/>
              </a:rPr>
              <a:t> groß, dann besteht die Möglichkeit das Polymer zu dehnen. Elastomere sind also </a:t>
            </a:r>
            <a:r>
              <a:rPr lang="de-DE" sz="1600" dirty="0" smtClean="0">
                <a:solidFill>
                  <a:schemeClr val="tx1"/>
                </a:solidFill>
                <a:latin typeface="Times New Roman" panose="02020603050405020304" pitchFamily="18" charset="0"/>
                <a:cs typeface="Times New Roman" panose="02020603050405020304" pitchFamily="18" charset="0"/>
              </a:rPr>
              <a:t>Kunststoffe, </a:t>
            </a:r>
            <a:r>
              <a:rPr lang="de-DE" sz="1600" dirty="0">
                <a:solidFill>
                  <a:schemeClr val="tx1"/>
                </a:solidFill>
                <a:latin typeface="Times New Roman" panose="02020603050405020304" pitchFamily="18" charset="0"/>
                <a:cs typeface="Times New Roman" panose="02020603050405020304" pitchFamily="18" charset="0"/>
              </a:rPr>
              <a:t>die sich bei mechanischer Belastung wie Gummi verhalten. Sie lassen sich bei normaler Umgebungstemperatur (Raumtemperatur) durch Druck oder Zug verformen und kehren danach, auf Grund ihrer hohen Elastizität, in ihre ursprüngliche Form zurück. Die Polymerketten sind wie bei den Duroplasten mit echten Atomverbindungen verknüpft. Allerdings ist die Netzstruktur der Elastomere weitmaschiger. Werden Elastomere in gespanntem Zustand erwärmt, zieht sich der Kunststoff zusammen. Grund dafür ist die stärkere Schwingung der Netzfäden. Die Netzknoten rücken dabei näher zusammen. Bei starkem Erhitzen verhalten sich Elastomere ähnlich wie Duroplasten.</a:t>
            </a:r>
            <a:endParaRPr lang="de-DE" sz="1600" b="1" dirty="0" smtClean="0">
              <a:solidFill>
                <a:schemeClr val="tx1"/>
              </a:solidFill>
              <a:latin typeface="Times New Roman" panose="02020603050405020304" pitchFamily="18" charset="0"/>
              <a:cs typeface="Times New Roman" panose="02020603050405020304" pitchFamily="18" charset="0"/>
            </a:endParaRPr>
          </a:p>
        </p:txBody>
      </p:sp>
      <p:sp>
        <p:nvSpPr>
          <p:cNvPr id="4" name="Rechteck 3"/>
          <p:cNvSpPr/>
          <p:nvPr/>
        </p:nvSpPr>
        <p:spPr>
          <a:xfrm>
            <a:off x="6299118" y="4616562"/>
            <a:ext cx="2160240" cy="1169551"/>
          </a:xfrm>
          <a:prstGeom prst="rect">
            <a:avLst/>
          </a:prstGeom>
        </p:spPr>
        <p:txBody>
          <a:bodyPr wrap="square">
            <a:spAutoFit/>
          </a:bodyPr>
          <a:lstStyle/>
          <a:p>
            <a:pPr algn="ctr"/>
            <a:r>
              <a:rPr lang="de-DE" sz="1400" dirty="0" smtClean="0">
                <a:latin typeface="Times New Roman" panose="02020603050405020304" pitchFamily="18" charset="0"/>
                <a:cs typeface="Times New Roman" panose="02020603050405020304" pitchFamily="18" charset="0"/>
              </a:rPr>
              <a:t>Elastomere </a:t>
            </a:r>
            <a:r>
              <a:rPr lang="de-DE" sz="1400" dirty="0">
                <a:latin typeface="Times New Roman" panose="02020603050405020304" pitchFamily="18" charset="0"/>
                <a:cs typeface="Times New Roman" panose="02020603050405020304" pitchFamily="18" charset="0"/>
              </a:rPr>
              <a:t>verhalten sich bei mechanischer Belastung (hier Druck) elastisch</a:t>
            </a:r>
          </a:p>
          <a:p>
            <a:endParaRPr lang="de-DE" sz="1400" dirty="0"/>
          </a:p>
        </p:txBody>
      </p:sp>
      <p:pic>
        <p:nvPicPr>
          <p:cNvPr id="9" name="Grafik 8"/>
          <p:cNvPicPr/>
          <p:nvPr/>
        </p:nvPicPr>
        <p:blipFill>
          <a:blip r:embed="rId2">
            <a:extLst>
              <a:ext uri="{28A0092B-C50C-407E-A947-70E740481C1C}">
                <a14:useLocalDpi xmlns:a14="http://schemas.microsoft.com/office/drawing/2010/main" val="0"/>
              </a:ext>
            </a:extLst>
          </a:blip>
          <a:stretch>
            <a:fillRect/>
          </a:stretch>
        </p:blipFill>
        <p:spPr>
          <a:xfrm>
            <a:off x="6444208" y="836712"/>
            <a:ext cx="1870060" cy="1246707"/>
          </a:xfrm>
          <a:prstGeom prst="rect">
            <a:avLst/>
          </a:prstGeom>
        </p:spPr>
      </p:pic>
      <p:pic>
        <p:nvPicPr>
          <p:cNvPr id="10" name="Grafik 9"/>
          <p:cNvPicPr/>
          <p:nvPr/>
        </p:nvPicPr>
        <p:blipFill>
          <a:blip r:embed="rId3">
            <a:extLst>
              <a:ext uri="{28A0092B-C50C-407E-A947-70E740481C1C}">
                <a14:useLocalDpi xmlns:a14="http://schemas.microsoft.com/office/drawing/2010/main" val="0"/>
              </a:ext>
            </a:extLst>
          </a:blip>
          <a:stretch>
            <a:fillRect/>
          </a:stretch>
        </p:blipFill>
        <p:spPr>
          <a:xfrm>
            <a:off x="6444208" y="2083420"/>
            <a:ext cx="1870060" cy="1246957"/>
          </a:xfrm>
          <a:prstGeom prst="rect">
            <a:avLst/>
          </a:prstGeom>
        </p:spPr>
      </p:pic>
      <p:pic>
        <p:nvPicPr>
          <p:cNvPr id="11" name="Grafik 10"/>
          <p:cNvPicPr/>
          <p:nvPr/>
        </p:nvPicPr>
        <p:blipFill>
          <a:blip r:embed="rId2">
            <a:extLst>
              <a:ext uri="{28A0092B-C50C-407E-A947-70E740481C1C}">
                <a14:useLocalDpi xmlns:a14="http://schemas.microsoft.com/office/drawing/2010/main" val="0"/>
              </a:ext>
            </a:extLst>
          </a:blip>
          <a:stretch>
            <a:fillRect/>
          </a:stretch>
        </p:blipFill>
        <p:spPr>
          <a:xfrm>
            <a:off x="6444208" y="3330377"/>
            <a:ext cx="1921304" cy="1280869"/>
          </a:xfrm>
          <a:prstGeom prst="rect">
            <a:avLst/>
          </a:prstGeom>
        </p:spPr>
      </p:pic>
      <p:graphicFrame>
        <p:nvGraphicFramePr>
          <p:cNvPr id="6" name="Tabelle 5"/>
          <p:cNvGraphicFramePr>
            <a:graphicFrameLocks noGrp="1"/>
          </p:cNvGraphicFramePr>
          <p:nvPr>
            <p:extLst>
              <p:ext uri="{D42A27DB-BD31-4B8C-83A1-F6EECF244321}">
                <p14:modId xmlns:p14="http://schemas.microsoft.com/office/powerpoint/2010/main" val="454283200"/>
              </p:ext>
            </p:extLst>
          </p:nvPr>
        </p:nvGraphicFramePr>
        <p:xfrm>
          <a:off x="5868144" y="5786113"/>
          <a:ext cx="2743835" cy="525780"/>
        </p:xfrm>
        <a:graphic>
          <a:graphicData uri="http://schemas.openxmlformats.org/drawingml/2006/table">
            <a:tbl>
              <a:tblPr firstRow="1" firstCol="1" bandRow="1">
                <a:tableStyleId>{69CF1AB2-1976-4502-BF36-3FF5EA218861}</a:tableStyleId>
              </a:tblPr>
              <a:tblGrid>
                <a:gridCol w="969010"/>
                <a:gridCol w="1774825"/>
              </a:tblGrid>
              <a:tr h="0">
                <a:tc>
                  <a:txBody>
                    <a:bodyPr/>
                    <a:lstStyle/>
                    <a:p>
                      <a:pPr>
                        <a:lnSpc>
                          <a:spcPct val="115000"/>
                        </a:lnSpc>
                        <a:spcAft>
                          <a:spcPts val="0"/>
                        </a:spcAft>
                      </a:pPr>
                      <a:r>
                        <a:rPr lang="de-DE" sz="1100" dirty="0">
                          <a:effectLst/>
                          <a:latin typeface="Times New Roman" panose="02020603050405020304" pitchFamily="18" charset="0"/>
                          <a:cs typeface="Times New Roman" panose="02020603050405020304" pitchFamily="18" charset="0"/>
                        </a:rPr>
                        <a:t>Polyurethan (PUR)</a:t>
                      </a:r>
                      <a:endParaRPr lang="de-DE" sz="11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de-DE" sz="1000" b="0" dirty="0">
                          <a:effectLst/>
                          <a:latin typeface="Times New Roman" panose="02020603050405020304" pitchFamily="18" charset="0"/>
                          <a:cs typeface="Times New Roman" panose="02020603050405020304" pitchFamily="18" charset="0"/>
                        </a:rPr>
                        <a:t>Matratzen, Fugendichtung, Wärmedämmung, Schaumstoffe, </a:t>
                      </a:r>
                      <a:r>
                        <a:rPr lang="de-DE" sz="1000" b="0" dirty="0" err="1">
                          <a:effectLst/>
                          <a:latin typeface="Times New Roman" panose="02020603050405020304" pitchFamily="18" charset="0"/>
                          <a:cs typeface="Times New Roman" panose="02020603050405020304" pitchFamily="18" charset="0"/>
                        </a:rPr>
                        <a:t>Moltopren</a:t>
                      </a:r>
                      <a:r>
                        <a:rPr lang="de-DE" sz="1000" b="0" dirty="0">
                          <a:effectLst/>
                          <a:latin typeface="Times New Roman" panose="02020603050405020304" pitchFamily="18" charset="0"/>
                          <a:cs typeface="Times New Roman" panose="02020603050405020304" pitchFamily="18" charset="0"/>
                        </a:rPr>
                        <a:t> ®</a:t>
                      </a:r>
                      <a:endParaRPr lang="de-DE" sz="1100" b="0" dirty="0">
                        <a:effectLst/>
                        <a:latin typeface="Times New Roman" panose="02020603050405020304" pitchFamily="18" charset="0"/>
                        <a:ea typeface="Calibri"/>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0473580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1402661538"/>
              </p:ext>
            </p:extLst>
          </p:nvPr>
        </p:nvGraphicFramePr>
        <p:xfrm>
          <a:off x="574846" y="0"/>
          <a:ext cx="8533658" cy="360040"/>
        </p:xfrm>
        <a:graphic>
          <a:graphicData uri="http://schemas.openxmlformats.org/drawingml/2006/table">
            <a:tbl>
              <a:tblPr firstRow="1" firstCol="1" bandRow="1"/>
              <a:tblGrid>
                <a:gridCol w="2070541"/>
                <a:gridCol w="6463117"/>
              </a:tblGrid>
              <a:tr h="360040">
                <a:tc>
                  <a:txBody>
                    <a:bodyPr/>
                    <a:lstStyle/>
                    <a:p>
                      <a:pPr algn="l">
                        <a:lnSpc>
                          <a:spcPct val="115000"/>
                        </a:lnSpc>
                        <a:spcAft>
                          <a:spcPts val="1000"/>
                        </a:spcAft>
                      </a:pPr>
                      <a:r>
                        <a:rPr lang="de-DE" sz="700" dirty="0">
                          <a:effectLst/>
                          <a:latin typeface="Times New Roman"/>
                          <a:ea typeface="Calibri"/>
                          <a:cs typeface="Times New Roman"/>
                        </a:rPr>
                        <a:t> </a:t>
                      </a:r>
                      <a:r>
                        <a:rPr lang="de-DE" sz="1400" dirty="0" smtClean="0">
                          <a:effectLst/>
                          <a:latin typeface="Times New Roman"/>
                          <a:ea typeface="Calibri"/>
                          <a:cs typeface="Times New Roman"/>
                        </a:rPr>
                        <a:t>Informationsmaterialien-5</a:t>
                      </a:r>
                      <a:endParaRPr lang="de-DE" sz="700" dirty="0">
                        <a:effectLst/>
                        <a:latin typeface="Calibri"/>
                        <a:ea typeface="Calibri"/>
                        <a:cs typeface="Times New Roman"/>
                      </a:endParaRPr>
                    </a:p>
                  </a:txBody>
                  <a:tcPr marL="40750" marR="407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7FF"/>
                    </a:solidFill>
                  </a:tcPr>
                </a:tc>
                <a:tc>
                  <a:txBody>
                    <a:bodyPr/>
                    <a:lstStyle/>
                    <a:p>
                      <a:pPr algn="just">
                        <a:lnSpc>
                          <a:spcPct val="115000"/>
                        </a:lnSpc>
                        <a:spcAft>
                          <a:spcPts val="1000"/>
                        </a:spcAft>
                      </a:pPr>
                      <a:r>
                        <a:rPr lang="de-DE" sz="700" dirty="0">
                          <a:effectLst/>
                          <a:latin typeface="Times New Roman"/>
                          <a:ea typeface="Calibri"/>
                          <a:cs typeface="Times New Roman"/>
                        </a:rPr>
                        <a:t> </a:t>
                      </a:r>
                      <a:r>
                        <a:rPr lang="de-DE" sz="1400" dirty="0" smtClean="0">
                          <a:effectLst/>
                          <a:latin typeface="Times New Roman"/>
                          <a:ea typeface="Calibri"/>
                          <a:cs typeface="Times New Roman"/>
                        </a:rPr>
                        <a:t>Experiment</a:t>
                      </a:r>
                      <a:endParaRPr lang="de-DE" sz="1400" dirty="0">
                        <a:effectLst/>
                        <a:latin typeface="Calibri"/>
                        <a:ea typeface="Calibri"/>
                        <a:cs typeface="Times New Roman"/>
                      </a:endParaRPr>
                    </a:p>
                  </a:txBody>
                  <a:tcPr marL="40750" marR="407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Abgerundetes Rechteck 7"/>
          <p:cNvSpPr/>
          <p:nvPr/>
        </p:nvSpPr>
        <p:spPr>
          <a:xfrm>
            <a:off x="1043608" y="836712"/>
            <a:ext cx="7560840" cy="5704386"/>
          </a:xfrm>
          <a:prstGeom prst="roundRect">
            <a:avLst/>
          </a:prstGeom>
          <a:gradFill>
            <a:gsLst>
              <a:gs pos="0">
                <a:schemeClr val="accent1">
                  <a:tint val="66000"/>
                  <a:satMod val="160000"/>
                </a:schemeClr>
              </a:gs>
              <a:gs pos="0">
                <a:schemeClr val="accent1">
                  <a:lumMod val="0"/>
                  <a:lumOff val="100000"/>
                  <a:alpha val="63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b="1" u="sng" dirty="0" smtClean="0">
                <a:solidFill>
                  <a:schemeClr val="tx1"/>
                </a:solidFill>
                <a:latin typeface="Times New Roman" panose="02020603050405020304" pitchFamily="18" charset="0"/>
                <a:cs typeface="Times New Roman" panose="02020603050405020304" pitchFamily="18" charset="0"/>
              </a:rPr>
              <a:t>Experiment: 	Untersuchung </a:t>
            </a:r>
            <a:r>
              <a:rPr lang="de-DE" sz="1600" b="1" u="sng" dirty="0">
                <a:solidFill>
                  <a:schemeClr val="tx1"/>
                </a:solidFill>
                <a:latin typeface="Times New Roman" panose="02020603050405020304" pitchFamily="18" charset="0"/>
                <a:cs typeface="Times New Roman" panose="02020603050405020304" pitchFamily="18" charset="0"/>
              </a:rPr>
              <a:t>von Kunststoffen</a:t>
            </a:r>
            <a:endParaRPr lang="de-DE" sz="1600" u="sng" dirty="0">
              <a:solidFill>
                <a:schemeClr val="tx1"/>
              </a:solidFill>
              <a:latin typeface="Times New Roman" panose="02020603050405020304" pitchFamily="18" charset="0"/>
              <a:cs typeface="Times New Roman" panose="02020603050405020304" pitchFamily="18" charset="0"/>
            </a:endParaRPr>
          </a:p>
          <a:p>
            <a:r>
              <a:rPr lang="de-DE" sz="1600" dirty="0" smtClean="0">
                <a:solidFill>
                  <a:schemeClr val="tx1"/>
                </a:solidFill>
                <a:latin typeface="Times New Roman" panose="02020603050405020304" pitchFamily="18" charset="0"/>
                <a:cs typeface="Times New Roman" panose="02020603050405020304" pitchFamily="18" charset="0"/>
              </a:rPr>
              <a:t>		Auf </a:t>
            </a:r>
            <a:r>
              <a:rPr lang="de-DE" sz="1600" dirty="0">
                <a:solidFill>
                  <a:schemeClr val="tx1"/>
                </a:solidFill>
                <a:latin typeface="Times New Roman" panose="02020603050405020304" pitchFamily="18" charset="0"/>
                <a:cs typeface="Times New Roman" panose="02020603050405020304" pitchFamily="18" charset="0"/>
              </a:rPr>
              <a:t>den ersten Blick ähnlich sich viele Kunststoffe</a:t>
            </a:r>
            <a:br>
              <a:rPr lang="de-DE" sz="1600" dirty="0">
                <a:solidFill>
                  <a:schemeClr val="tx1"/>
                </a:solidFill>
                <a:latin typeface="Times New Roman" panose="02020603050405020304" pitchFamily="18" charset="0"/>
                <a:cs typeface="Times New Roman" panose="02020603050405020304" pitchFamily="18" charset="0"/>
              </a:rPr>
            </a:br>
            <a:r>
              <a:rPr lang="de-DE" sz="1600" dirty="0" smtClean="0">
                <a:solidFill>
                  <a:schemeClr val="tx1"/>
                </a:solidFill>
                <a:latin typeface="Times New Roman" panose="02020603050405020304" pitchFamily="18" charset="0"/>
                <a:cs typeface="Times New Roman" panose="02020603050405020304" pitchFamily="18" charset="0"/>
              </a:rPr>
              <a:t>		und </a:t>
            </a:r>
            <a:r>
              <a:rPr lang="de-DE" sz="1600" dirty="0">
                <a:solidFill>
                  <a:schemeClr val="tx1"/>
                </a:solidFill>
                <a:latin typeface="Times New Roman" panose="02020603050405020304" pitchFamily="18" charset="0"/>
                <a:cs typeface="Times New Roman" panose="02020603050405020304" pitchFamily="18" charset="0"/>
              </a:rPr>
              <a:t>doch haben sie unterschiedliche Eigenschaften.</a:t>
            </a:r>
          </a:p>
          <a:p>
            <a:r>
              <a:rPr lang="de-DE" sz="1600" dirty="0">
                <a:solidFill>
                  <a:schemeClr val="tx1"/>
                </a:solidFill>
                <a:latin typeface="Times New Roman" panose="02020603050405020304" pitchFamily="18" charset="0"/>
                <a:cs typeface="Times New Roman" panose="02020603050405020304" pitchFamily="18" charset="0"/>
              </a:rPr>
              <a:t> </a:t>
            </a:r>
          </a:p>
          <a:p>
            <a:r>
              <a:rPr lang="de-DE" sz="1600" b="1" u="sng" dirty="0" smtClean="0">
                <a:solidFill>
                  <a:schemeClr val="tx1"/>
                </a:solidFill>
                <a:latin typeface="Times New Roman" panose="02020603050405020304" pitchFamily="18" charset="0"/>
                <a:cs typeface="Times New Roman" panose="02020603050405020304" pitchFamily="18" charset="0"/>
              </a:rPr>
              <a:t>Vorbereitung:</a:t>
            </a:r>
            <a:endParaRPr lang="de-DE" sz="1600" dirty="0">
              <a:solidFill>
                <a:schemeClr val="tx1"/>
              </a:solidFill>
              <a:latin typeface="Times New Roman" panose="02020603050405020304" pitchFamily="18" charset="0"/>
              <a:cs typeface="Times New Roman" panose="02020603050405020304" pitchFamily="18" charset="0"/>
            </a:endParaRPr>
          </a:p>
          <a:p>
            <a:r>
              <a:rPr lang="de-DE" sz="1600" dirty="0">
                <a:solidFill>
                  <a:schemeClr val="tx1"/>
                </a:solidFill>
                <a:latin typeface="Times New Roman" panose="02020603050405020304" pitchFamily="18" charset="0"/>
                <a:cs typeface="Times New Roman" panose="02020603050405020304" pitchFamily="18" charset="0"/>
              </a:rPr>
              <a:t>Geräte:		Metallplatte, Dreifuß, Bunsenbrenner, Becherglas, </a:t>
            </a:r>
            <a:r>
              <a:rPr lang="de-DE" sz="1600" dirty="0" smtClean="0">
                <a:solidFill>
                  <a:schemeClr val="tx1"/>
                </a:solidFill>
                <a:latin typeface="Times New Roman" panose="02020603050405020304" pitchFamily="18" charset="0"/>
                <a:cs typeface="Times New Roman" panose="02020603050405020304" pitchFamily="18" charset="0"/>
              </a:rPr>
              <a:t>			Schutzbrille</a:t>
            </a:r>
            <a:endParaRPr lang="de-DE" sz="1600" dirty="0">
              <a:solidFill>
                <a:schemeClr val="tx1"/>
              </a:solidFill>
              <a:latin typeface="Times New Roman" panose="02020603050405020304" pitchFamily="18" charset="0"/>
              <a:cs typeface="Times New Roman" panose="02020603050405020304" pitchFamily="18" charset="0"/>
            </a:endParaRPr>
          </a:p>
          <a:p>
            <a:r>
              <a:rPr lang="de-DE" sz="1600" dirty="0">
                <a:solidFill>
                  <a:schemeClr val="tx1"/>
                </a:solidFill>
                <a:latin typeface="Times New Roman" panose="02020603050405020304" pitchFamily="18" charset="0"/>
                <a:cs typeface="Times New Roman" panose="02020603050405020304" pitchFamily="18" charset="0"/>
              </a:rPr>
              <a:t>Chemikalien:	Thermoplast, Duroplast, Aceton, Ethanol, Wasser, </a:t>
            </a:r>
            <a:r>
              <a:rPr lang="de-DE" sz="1600" dirty="0" smtClean="0">
                <a:solidFill>
                  <a:schemeClr val="tx1"/>
                </a:solidFill>
                <a:latin typeface="Times New Roman" panose="02020603050405020304" pitchFamily="18" charset="0"/>
                <a:cs typeface="Times New Roman" panose="02020603050405020304" pitchFamily="18" charset="0"/>
              </a:rPr>
              <a:t>			Essigsäureethylester</a:t>
            </a:r>
            <a:endParaRPr lang="de-DE" sz="1600" dirty="0">
              <a:solidFill>
                <a:schemeClr val="tx1"/>
              </a:solidFill>
              <a:latin typeface="Times New Roman" panose="02020603050405020304" pitchFamily="18" charset="0"/>
              <a:cs typeface="Times New Roman" panose="02020603050405020304" pitchFamily="18" charset="0"/>
            </a:endParaRPr>
          </a:p>
          <a:p>
            <a:r>
              <a:rPr lang="de-DE" sz="1600" dirty="0">
                <a:solidFill>
                  <a:schemeClr val="tx1"/>
                </a:solidFill>
                <a:latin typeface="Times New Roman" panose="02020603050405020304" pitchFamily="18" charset="0"/>
                <a:cs typeface="Times New Roman" panose="02020603050405020304" pitchFamily="18" charset="0"/>
              </a:rPr>
              <a:t> </a:t>
            </a:r>
          </a:p>
          <a:p>
            <a:r>
              <a:rPr lang="de-DE" sz="1600" b="1" u="sng" dirty="0">
                <a:solidFill>
                  <a:schemeClr val="tx1"/>
                </a:solidFill>
                <a:latin typeface="Times New Roman" panose="02020603050405020304" pitchFamily="18" charset="0"/>
                <a:cs typeface="Times New Roman" panose="02020603050405020304" pitchFamily="18" charset="0"/>
              </a:rPr>
              <a:t>Aufbau</a:t>
            </a:r>
            <a:r>
              <a:rPr lang="de-DE" sz="1600" b="1" dirty="0">
                <a:solidFill>
                  <a:schemeClr val="tx1"/>
                </a:solidFill>
                <a:latin typeface="Times New Roman" panose="02020603050405020304" pitchFamily="18" charset="0"/>
                <a:cs typeface="Times New Roman" panose="02020603050405020304" pitchFamily="18" charset="0"/>
              </a:rPr>
              <a:t>:	</a:t>
            </a:r>
            <a:r>
              <a:rPr lang="de-DE" sz="1600" b="1" dirty="0" smtClean="0">
                <a:solidFill>
                  <a:schemeClr val="tx1"/>
                </a:solidFill>
                <a:latin typeface="Times New Roman" panose="02020603050405020304" pitchFamily="18" charset="0"/>
                <a:cs typeface="Times New Roman" panose="02020603050405020304" pitchFamily="18" charset="0"/>
              </a:rPr>
              <a:t>	</a:t>
            </a:r>
            <a:r>
              <a:rPr lang="de-DE" sz="1600" dirty="0" smtClean="0">
                <a:solidFill>
                  <a:schemeClr val="tx1"/>
                </a:solidFill>
                <a:latin typeface="Times New Roman" panose="02020603050405020304" pitchFamily="18" charset="0"/>
                <a:cs typeface="Times New Roman" panose="02020603050405020304" pitchFamily="18" charset="0"/>
              </a:rPr>
              <a:t>Lege </a:t>
            </a:r>
            <a:r>
              <a:rPr lang="de-DE" sz="1600" dirty="0">
                <a:solidFill>
                  <a:schemeClr val="tx1"/>
                </a:solidFill>
                <a:latin typeface="Times New Roman" panose="02020603050405020304" pitchFamily="18" charset="0"/>
                <a:cs typeface="Times New Roman" panose="02020603050405020304" pitchFamily="18" charset="0"/>
              </a:rPr>
              <a:t>die Metallplatte auf den Dreifuß. Erhitze mit Hilfe des </a:t>
            </a:r>
            <a:r>
              <a:rPr lang="de-DE" sz="1600" dirty="0" smtClean="0">
                <a:solidFill>
                  <a:schemeClr val="tx1"/>
                </a:solidFill>
                <a:latin typeface="Times New Roman" panose="02020603050405020304" pitchFamily="18" charset="0"/>
                <a:cs typeface="Times New Roman" panose="02020603050405020304" pitchFamily="18" charset="0"/>
              </a:rPr>
              <a:t>		Bunsenbrenners </a:t>
            </a:r>
            <a:r>
              <a:rPr lang="de-DE" sz="1600" dirty="0">
                <a:solidFill>
                  <a:schemeClr val="tx1"/>
                </a:solidFill>
                <a:latin typeface="Times New Roman" panose="02020603050405020304" pitchFamily="18" charset="0"/>
                <a:cs typeface="Times New Roman" panose="02020603050405020304" pitchFamily="18" charset="0"/>
              </a:rPr>
              <a:t>die </a:t>
            </a:r>
            <a:r>
              <a:rPr lang="de-DE" sz="1600" dirty="0" smtClean="0">
                <a:solidFill>
                  <a:schemeClr val="tx1"/>
                </a:solidFill>
                <a:latin typeface="Times New Roman" panose="02020603050405020304" pitchFamily="18" charset="0"/>
                <a:cs typeface="Times New Roman" panose="02020603050405020304" pitchFamily="18" charset="0"/>
              </a:rPr>
              <a:t>Metallplatte </a:t>
            </a:r>
            <a:r>
              <a:rPr lang="de-DE" sz="1600" dirty="0">
                <a:solidFill>
                  <a:schemeClr val="tx1"/>
                </a:solidFill>
                <a:latin typeface="Times New Roman" panose="02020603050405020304" pitchFamily="18" charset="0"/>
                <a:cs typeface="Times New Roman" panose="02020603050405020304" pitchFamily="18" charset="0"/>
              </a:rPr>
              <a:t>leicht.</a:t>
            </a:r>
          </a:p>
          <a:p>
            <a:r>
              <a:rPr lang="de-DE" sz="1600" dirty="0">
                <a:solidFill>
                  <a:schemeClr val="tx1"/>
                </a:solidFill>
                <a:latin typeface="Times New Roman" panose="02020603050405020304" pitchFamily="18" charset="0"/>
                <a:cs typeface="Times New Roman" panose="02020603050405020304" pitchFamily="18" charset="0"/>
              </a:rPr>
              <a:t>	</a:t>
            </a:r>
            <a:r>
              <a:rPr lang="de-DE" sz="1600" dirty="0" smtClean="0">
                <a:solidFill>
                  <a:schemeClr val="tx1"/>
                </a:solidFill>
                <a:latin typeface="Times New Roman" panose="02020603050405020304" pitchFamily="18" charset="0"/>
                <a:cs typeface="Times New Roman" panose="02020603050405020304" pitchFamily="18" charset="0"/>
              </a:rPr>
              <a:t>	</a:t>
            </a:r>
            <a:r>
              <a:rPr lang="de-DE" sz="1600" dirty="0">
                <a:solidFill>
                  <a:schemeClr val="tx1"/>
                </a:solidFill>
                <a:latin typeface="Times New Roman" panose="02020603050405020304" pitchFamily="18" charset="0"/>
                <a:cs typeface="Times New Roman" panose="02020603050405020304" pitchFamily="18" charset="0"/>
              </a:rPr>
              <a:t>Fülle </a:t>
            </a:r>
            <a:r>
              <a:rPr lang="de-DE" sz="1600" dirty="0" smtClean="0">
                <a:solidFill>
                  <a:schemeClr val="tx1"/>
                </a:solidFill>
                <a:latin typeface="Times New Roman" panose="02020603050405020304" pitchFamily="18" charset="0"/>
                <a:cs typeface="Times New Roman" panose="02020603050405020304" pitchFamily="18" charset="0"/>
              </a:rPr>
              <a:t>100 ml </a:t>
            </a:r>
            <a:r>
              <a:rPr lang="de-DE" sz="1600" dirty="0">
                <a:solidFill>
                  <a:schemeClr val="tx1"/>
                </a:solidFill>
                <a:latin typeface="Times New Roman" panose="02020603050405020304" pitchFamily="18" charset="0"/>
                <a:cs typeface="Times New Roman" panose="02020603050405020304" pitchFamily="18" charset="0"/>
              </a:rPr>
              <a:t>je einer Chemikalie in je </a:t>
            </a:r>
            <a:r>
              <a:rPr lang="de-DE" sz="1600" dirty="0" smtClean="0">
                <a:solidFill>
                  <a:schemeClr val="tx1"/>
                </a:solidFill>
                <a:latin typeface="Times New Roman" panose="02020603050405020304" pitchFamily="18" charset="0"/>
                <a:cs typeface="Times New Roman" panose="02020603050405020304" pitchFamily="18" charset="0"/>
              </a:rPr>
              <a:t>ein</a:t>
            </a:r>
            <a:r>
              <a:rPr lang="de-DE" sz="1600" dirty="0">
                <a:solidFill>
                  <a:schemeClr val="tx1"/>
                </a:solidFill>
                <a:latin typeface="Times New Roman" panose="02020603050405020304" pitchFamily="18" charset="0"/>
                <a:cs typeface="Times New Roman" panose="02020603050405020304" pitchFamily="18" charset="0"/>
              </a:rPr>
              <a:t> </a:t>
            </a:r>
            <a:r>
              <a:rPr lang="de-DE" sz="1600" dirty="0" smtClean="0">
                <a:solidFill>
                  <a:schemeClr val="tx1"/>
                </a:solidFill>
                <a:latin typeface="Times New Roman" panose="02020603050405020304" pitchFamily="18" charset="0"/>
                <a:cs typeface="Times New Roman" panose="02020603050405020304" pitchFamily="18" charset="0"/>
              </a:rPr>
              <a:t>Becherglas.</a:t>
            </a:r>
            <a:endParaRPr lang="de-DE" sz="1400" dirty="0">
              <a:solidFill>
                <a:schemeClr val="tx1"/>
              </a:solidFill>
              <a:latin typeface="Times New Roman" panose="02020603050405020304" pitchFamily="18" charset="0"/>
              <a:cs typeface="Times New Roman" panose="02020603050405020304" pitchFamily="18" charset="0"/>
            </a:endParaRPr>
          </a:p>
          <a:p>
            <a:endParaRPr lang="de-DE" sz="1400" b="1" u="sng" dirty="0" smtClean="0">
              <a:solidFill>
                <a:schemeClr val="tx1"/>
              </a:solidFill>
              <a:latin typeface="Times New Roman" panose="02020603050405020304" pitchFamily="18" charset="0"/>
              <a:cs typeface="Times New Roman" panose="02020603050405020304" pitchFamily="18" charset="0"/>
            </a:endParaRPr>
          </a:p>
          <a:p>
            <a:endParaRPr lang="de-DE" sz="1400" b="1" u="sng" dirty="0">
              <a:solidFill>
                <a:schemeClr val="tx1"/>
              </a:solidFill>
              <a:latin typeface="Times New Roman" panose="02020603050405020304" pitchFamily="18" charset="0"/>
              <a:cs typeface="Times New Roman" panose="02020603050405020304" pitchFamily="18" charset="0"/>
            </a:endParaRPr>
          </a:p>
          <a:p>
            <a:r>
              <a:rPr lang="de-DE" sz="1600" b="1" dirty="0" smtClean="0">
                <a:solidFill>
                  <a:schemeClr val="tx1"/>
                </a:solidFill>
                <a:latin typeface="Times New Roman" panose="02020603050405020304" pitchFamily="18" charset="0"/>
                <a:cs typeface="Times New Roman" panose="02020603050405020304" pitchFamily="18" charset="0"/>
              </a:rPr>
              <a:t>Arbeitsauftrag:	</a:t>
            </a:r>
            <a:r>
              <a:rPr lang="de-DE" sz="1600" b="1" dirty="0" smtClean="0">
                <a:solidFill>
                  <a:schemeClr val="tx1"/>
                </a:solidFill>
                <a:latin typeface="Times New Roman" panose="02020603050405020304" pitchFamily="18" charset="0"/>
                <a:cs typeface="Times New Roman" panose="02020603050405020304" pitchFamily="18" charset="0"/>
              </a:rPr>
              <a:t>Notiere </a:t>
            </a:r>
            <a:r>
              <a:rPr lang="de-DE" sz="1600" b="1" dirty="0">
                <a:solidFill>
                  <a:schemeClr val="tx1"/>
                </a:solidFill>
                <a:latin typeface="Times New Roman" panose="02020603050405020304" pitchFamily="18" charset="0"/>
                <a:cs typeface="Times New Roman" panose="02020603050405020304" pitchFamily="18" charset="0"/>
              </a:rPr>
              <a:t>deine Beobachtungen in der </a:t>
            </a:r>
            <a:r>
              <a:rPr lang="de-DE" sz="1600" b="1" dirty="0" smtClean="0">
                <a:solidFill>
                  <a:schemeClr val="tx1"/>
                </a:solidFill>
                <a:latin typeface="Times New Roman" panose="02020603050405020304" pitchFamily="18" charset="0"/>
                <a:cs typeface="Times New Roman" panose="02020603050405020304" pitchFamily="18" charset="0"/>
              </a:rPr>
              <a:t>Tabelle 			(Arbeitsblatt)</a:t>
            </a:r>
            <a:endParaRPr lang="de-DE" sz="1600" dirty="0">
              <a:solidFill>
                <a:schemeClr val="tx1"/>
              </a:solidFill>
              <a:latin typeface="Times New Roman" panose="02020603050405020304" pitchFamily="18" charset="0"/>
              <a:cs typeface="Times New Roman" panose="02020603050405020304" pitchFamily="18" charset="0"/>
            </a:endParaRPr>
          </a:p>
          <a:p>
            <a:r>
              <a:rPr lang="de-DE" sz="1400" b="1" dirty="0">
                <a:solidFill>
                  <a:schemeClr val="tx1"/>
                </a:solidFill>
                <a:latin typeface="Times New Roman" panose="02020603050405020304" pitchFamily="18" charset="0"/>
                <a:cs typeface="Times New Roman" panose="02020603050405020304" pitchFamily="18" charset="0"/>
              </a:rPr>
              <a:t> </a:t>
            </a:r>
            <a:endParaRPr lang="de-DE" sz="1400" dirty="0">
              <a:solidFill>
                <a:schemeClr val="tx1"/>
              </a:solidFill>
              <a:latin typeface="Times New Roman" panose="02020603050405020304" pitchFamily="18" charset="0"/>
              <a:cs typeface="Times New Roman" panose="02020603050405020304" pitchFamily="18" charset="0"/>
            </a:endParaRPr>
          </a:p>
          <a:p>
            <a:r>
              <a:rPr lang="de-DE" sz="1400" dirty="0">
                <a:latin typeface="Times New Roman" panose="02020603050405020304" pitchFamily="18" charset="0"/>
                <a:cs typeface="Times New Roman" panose="02020603050405020304" pitchFamily="18" charset="0"/>
              </a:rPr>
              <a:t> </a:t>
            </a:r>
          </a:p>
        </p:txBody>
      </p:sp>
      <p:sp>
        <p:nvSpPr>
          <p:cNvPr id="3" name="Rechteck 2"/>
          <p:cNvSpPr/>
          <p:nvPr/>
        </p:nvSpPr>
        <p:spPr>
          <a:xfrm>
            <a:off x="1331640" y="5013176"/>
            <a:ext cx="6552728" cy="6480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473580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1043608" y="548680"/>
            <a:ext cx="7560840" cy="5992418"/>
          </a:xfrm>
          <a:prstGeom prst="roundRect">
            <a:avLst/>
          </a:prstGeom>
          <a:gradFill>
            <a:gsLst>
              <a:gs pos="0">
                <a:schemeClr val="accent1">
                  <a:tint val="66000"/>
                  <a:satMod val="160000"/>
                </a:schemeClr>
              </a:gs>
              <a:gs pos="0">
                <a:schemeClr val="accent1">
                  <a:lumMod val="0"/>
                  <a:lumOff val="100000"/>
                  <a:alpha val="63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4400" b="1" dirty="0" smtClean="0">
                <a:solidFill>
                  <a:schemeClr val="tx1"/>
                </a:solidFill>
              </a:rPr>
              <a:t>Vielen Dank</a:t>
            </a:r>
            <a:endParaRPr lang="de-DE" sz="4400" b="1" dirty="0" smtClean="0">
              <a:solidFill>
                <a:schemeClr val="tx1"/>
              </a:solidFill>
            </a:endParaRPr>
          </a:p>
          <a:p>
            <a:pPr algn="ctr"/>
            <a:endParaRPr lang="de-DE" sz="4400" b="1" dirty="0" smtClean="0">
              <a:solidFill>
                <a:schemeClr val="tx1"/>
              </a:solidFill>
            </a:endParaRPr>
          </a:p>
          <a:p>
            <a:pPr algn="ctr"/>
            <a:r>
              <a:rPr lang="de-DE" sz="4400" b="1" dirty="0" smtClean="0">
                <a:solidFill>
                  <a:schemeClr val="tx1"/>
                </a:solidFill>
              </a:rPr>
              <a:t>für eure </a:t>
            </a:r>
          </a:p>
          <a:p>
            <a:pPr algn="ctr"/>
            <a:endParaRPr lang="de-DE" sz="4400" b="1" dirty="0" smtClean="0">
              <a:solidFill>
                <a:schemeClr val="tx1"/>
              </a:solidFill>
            </a:endParaRPr>
          </a:p>
          <a:p>
            <a:pPr algn="ctr"/>
            <a:r>
              <a:rPr lang="de-DE" sz="4400" b="1" smtClean="0">
                <a:solidFill>
                  <a:schemeClr val="tx1"/>
                </a:solidFill>
              </a:rPr>
              <a:t>Aufmerksamkeit!</a:t>
            </a:r>
            <a:endParaRPr lang="de-DE" sz="4400" b="1" dirty="0">
              <a:solidFill>
                <a:schemeClr val="tx1"/>
              </a:solidFill>
            </a:endParaRPr>
          </a:p>
        </p:txBody>
      </p:sp>
    </p:spTree>
    <p:extLst>
      <p:ext uri="{BB962C8B-B14F-4D97-AF65-F5344CB8AC3E}">
        <p14:creationId xmlns:p14="http://schemas.microsoft.com/office/powerpoint/2010/main" val="3780770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619</Words>
  <Application>Microsoft Office PowerPoint</Application>
  <PresentationFormat>Bildschirmpräsentation (4:3)</PresentationFormat>
  <Paragraphs>92</Paragraphs>
  <Slides>9</Slides>
  <Notes>0</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Larissa</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TUD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Fletcher</dc:creator>
  <cp:lastModifiedBy>Sibys</cp:lastModifiedBy>
  <cp:revision>24</cp:revision>
  <dcterms:created xsi:type="dcterms:W3CDTF">2014-02-04T20:05:56Z</dcterms:created>
  <dcterms:modified xsi:type="dcterms:W3CDTF">2014-03-23T17:01:16Z</dcterms:modified>
</cp:coreProperties>
</file>