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9" r:id="rId5"/>
    <p:sldId id="258" r:id="rId6"/>
    <p:sldId id="260" r:id="rId7"/>
    <p:sldId id="267"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4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272" y="0"/>
            <a:ext cx="57943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405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6849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243490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70583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84951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373515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9E27F42-EEA2-4B36-8FB7-11D94B42E83A}" type="datetimeFigureOut">
              <a:rPr lang="de-DE" smtClean="0"/>
              <a:t>23.03.2014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377476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9E27F42-EEA2-4B36-8FB7-11D94B42E83A}" type="datetimeFigureOut">
              <a:rPr lang="de-DE" smtClean="0"/>
              <a:t>23.03.2014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906842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9E27F42-EEA2-4B36-8FB7-11D94B42E83A}" type="datetimeFigureOut">
              <a:rPr lang="de-DE" smtClean="0"/>
              <a:t>23.03.2014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233492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11667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7248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27F42-EEA2-4B36-8FB7-11D94B42E83A}" type="datetimeFigureOut">
              <a:rPr lang="de-DE" smtClean="0"/>
              <a:t>23.03.2014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4169F-A8F0-4CDE-8A51-1AAB28A48F4E}" type="slidenum">
              <a:rPr lang="de-DE" smtClean="0"/>
              <a:t>‹Nr.›</a:t>
            </a:fld>
            <a:endParaRPr lang="de-DE"/>
          </a:p>
        </p:txBody>
      </p:sp>
    </p:spTree>
    <p:extLst>
      <p:ext uri="{BB962C8B-B14F-4D97-AF65-F5344CB8AC3E}">
        <p14:creationId xmlns:p14="http://schemas.microsoft.com/office/powerpoint/2010/main" val="389990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wmf"/><Relationship Id="rId1" Type="http://schemas.openxmlformats.org/officeDocument/2006/relationships/slideLayout" Target="../slideLayouts/slideLayout1.xml"/><Relationship Id="rId5" Type="http://schemas.openxmlformats.org/officeDocument/2006/relationships/image" Target="../media/image8.jpg"/><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6000" contrast="-14000"/>
                    </a14:imgEffect>
                  </a14:imgLayer>
                </a14:imgProps>
              </a:ext>
              <a:ext uri="{28A0092B-C50C-407E-A947-70E740481C1C}">
                <a14:useLocalDpi xmlns:a14="http://schemas.microsoft.com/office/drawing/2010/main" val="0"/>
              </a:ext>
            </a:extLst>
          </a:blip>
          <a:srcRect/>
          <a:stretch>
            <a:fillRect/>
          </a:stretch>
        </p:blipFill>
        <p:spPr bwMode="auto">
          <a:xfrm>
            <a:off x="0" y="0"/>
            <a:ext cx="9252520" cy="6888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6144344"/>
            <a:ext cx="117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1115615" y="2807417"/>
            <a:ext cx="5051425" cy="333692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de-DE" altLang="de-DE" sz="2600" dirty="0" smtClean="0">
                <a:solidFill>
                  <a:schemeClr val="tx2">
                    <a:lumMod val="60000"/>
                    <a:lumOff val="40000"/>
                  </a:schemeClr>
                </a:solidFill>
                <a:latin typeface="Times New Roman" pitchFamily="18" charset="0"/>
              </a:rPr>
              <a:t>Experimentelle Stoffuntersuchung</a:t>
            </a: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Fach: </a:t>
            </a:r>
            <a:r>
              <a:rPr lang="de-DE" altLang="de-DE" sz="2600" dirty="0" smtClean="0">
                <a:solidFill>
                  <a:schemeClr val="tx2">
                    <a:lumMod val="60000"/>
                    <a:lumOff val="40000"/>
                  </a:schemeClr>
                </a:solidFill>
                <a:latin typeface="Times New Roman" pitchFamily="18" charset="0"/>
              </a:rPr>
              <a:t>Chemie</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Jahrgangstufe</a:t>
            </a: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 </a:t>
            </a:r>
            <a:r>
              <a:rPr lang="de-DE" altLang="de-DE" sz="2600" dirty="0" smtClean="0">
                <a:solidFill>
                  <a:schemeClr val="tx2">
                    <a:lumMod val="60000"/>
                    <a:lumOff val="40000"/>
                  </a:schemeClr>
                </a:solidFill>
                <a:latin typeface="Times New Roman" pitchFamily="18" charset="0"/>
              </a:rPr>
              <a:t>7./8</a:t>
            </a:r>
            <a:r>
              <a:rPr lang="de-DE" altLang="de-DE" sz="2600" dirty="0" smtClean="0">
                <a:solidFill>
                  <a:schemeClr val="tx2">
                    <a:lumMod val="60000"/>
                    <a:lumOff val="40000"/>
                  </a:schemeClr>
                </a:solidFill>
                <a:latin typeface="Times New Roman" pitchFamily="18" charset="0"/>
              </a:rPr>
              <a:t>.</a:t>
            </a:r>
            <a:endParaRPr kumimoji="0" lang="de-DE" altLang="de-DE" sz="1800" b="0" i="0" u="none" strike="noStrike" cap="none" normalizeH="0" baseline="0" dirty="0" smtClean="0">
              <a:ln>
                <a:noFill/>
              </a:ln>
              <a:solidFill>
                <a:schemeClr val="tx2">
                  <a:lumMod val="60000"/>
                  <a:lumOff val="40000"/>
                </a:schemeClr>
              </a:solidFill>
              <a:effectLst/>
              <a:latin typeface="Arial" pitchFamily="34" charset="0"/>
            </a:endParaRPr>
          </a:p>
        </p:txBody>
      </p:sp>
      <p:sp>
        <p:nvSpPr>
          <p:cNvPr id="2" name="Rechteck 1"/>
          <p:cNvSpPr/>
          <p:nvPr/>
        </p:nvSpPr>
        <p:spPr>
          <a:xfrm>
            <a:off x="1115616" y="6144343"/>
            <a:ext cx="1443024" cy="307777"/>
          </a:xfrm>
          <a:prstGeom prst="rect">
            <a:avLst/>
          </a:prstGeom>
        </p:spPr>
        <p:txBody>
          <a:bodyPr wrap="none">
            <a:spAutoFit/>
          </a:bodyPr>
          <a:lstStyle/>
          <a:p>
            <a:r>
              <a:rPr lang="de-DE" sz="1400" dirty="0">
                <a:solidFill>
                  <a:schemeClr val="tx2">
                    <a:lumMod val="60000"/>
                    <a:lumOff val="40000"/>
                  </a:schemeClr>
                </a:solidFill>
                <a:latin typeface="Times New Roman" panose="02020603050405020304" pitchFamily="18" charset="0"/>
                <a:cs typeface="Times New Roman" panose="02020603050405020304" pitchFamily="18" charset="0"/>
              </a:rPr>
              <a:t>Autor: </a:t>
            </a:r>
            <a:r>
              <a:rPr lang="de-DE" sz="1400" dirty="0" smtClean="0">
                <a:solidFill>
                  <a:schemeClr val="tx2">
                    <a:lumMod val="60000"/>
                    <a:lumOff val="40000"/>
                  </a:schemeClr>
                </a:solidFill>
                <a:latin typeface="Times New Roman" panose="02020603050405020304" pitchFamily="18" charset="0"/>
                <a:cs typeface="Times New Roman" panose="02020603050405020304" pitchFamily="18" charset="0"/>
              </a:rPr>
              <a:t>Jan Raiser</a:t>
            </a:r>
            <a:endParaRPr lang="de-DE" sz="1400"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pic>
        <p:nvPicPr>
          <p:cNvPr id="6" name="Grafik 5"/>
          <p:cNvPicPr/>
          <p:nvPr/>
        </p:nvPicPr>
        <p:blipFill>
          <a:blip r:embed="rId5">
            <a:extLst>
              <a:ext uri="{28A0092B-C50C-407E-A947-70E740481C1C}">
                <a14:useLocalDpi xmlns:a14="http://schemas.microsoft.com/office/drawing/2010/main" val="0"/>
              </a:ext>
            </a:extLst>
          </a:blip>
          <a:srcRect/>
          <a:stretch>
            <a:fillRect/>
          </a:stretch>
        </p:blipFill>
        <p:spPr bwMode="auto">
          <a:xfrm>
            <a:off x="4860032" y="6057566"/>
            <a:ext cx="2164080" cy="481330"/>
          </a:xfrm>
          <a:prstGeom prst="rect">
            <a:avLst/>
          </a:prstGeom>
          <a:noFill/>
        </p:spPr>
      </p:pic>
    </p:spTree>
    <p:extLst>
      <p:ext uri="{BB962C8B-B14F-4D97-AF65-F5344CB8AC3E}">
        <p14:creationId xmlns:p14="http://schemas.microsoft.com/office/powerpoint/2010/main" val="4132697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29767563"/>
              </p:ext>
            </p:extLst>
          </p:nvPr>
        </p:nvGraphicFramePr>
        <p:xfrm>
          <a:off x="1043608" y="4077072"/>
          <a:ext cx="7780245" cy="2448272"/>
        </p:xfrm>
        <a:graphic>
          <a:graphicData uri="http://schemas.openxmlformats.org/drawingml/2006/table">
            <a:tbl>
              <a:tblPr firstRow="1" firstCol="1" bandRow="1"/>
              <a:tblGrid>
                <a:gridCol w="1872208"/>
                <a:gridCol w="5908037"/>
              </a:tblGrid>
              <a:tr h="2448272">
                <a:tc>
                  <a:txBody>
                    <a:bodyPr/>
                    <a:lstStyle/>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r>
                        <a:rPr lang="de-DE" sz="1800" b="1" dirty="0" smtClean="0">
                          <a:effectLst/>
                          <a:latin typeface="Times New Roman" panose="02020603050405020304" pitchFamily="18" charset="0"/>
                          <a:ea typeface="Calibri"/>
                          <a:cs typeface="Times New Roman" panose="02020603050405020304" pitchFamily="18" charset="0"/>
                        </a:rPr>
                        <a:t>Der</a:t>
                      </a:r>
                      <a:endParaRPr lang="de-DE" sz="1800" b="1" dirty="0">
                        <a:effectLst/>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de-DE" sz="1800" b="1" dirty="0">
                          <a:effectLst/>
                          <a:latin typeface="Times New Roman" panose="02020603050405020304" pitchFamily="18" charset="0"/>
                          <a:ea typeface="Calibri"/>
                          <a:cs typeface="Times New Roman" panose="02020603050405020304" pitchFamily="18" charset="0"/>
                        </a:rPr>
                        <a:t>Handlungsanlass</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a:lnSpc>
                          <a:spcPct val="115000"/>
                        </a:lnSpc>
                        <a:spcAft>
                          <a:spcPts val="1000"/>
                        </a:spcAft>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Beim Aufräumen der Chemikalienschränke fällt auf, dass drei Chemikalienflaschen ohne Beschriftung im Schrank stehen. Die dazugehörigen Etiketten liegen vor dem Chemikalienschrank auf dem Boden. Alle drei Flaschen enthalten einen weißen, pulverförmigen Stoff. Auf den Etiketten steht Zitronensäure, Puderzucker und Mehl.</a:t>
                      </a:r>
                      <a:endParaRPr lang="de-DE" sz="1800" kern="1200" dirty="0">
                        <a:solidFill>
                          <a:schemeClr val="tx1"/>
                        </a:solidFill>
                        <a:effectLst/>
                        <a:latin typeface="Times New Roman" panose="02020603050405020304" pitchFamily="18" charset="0"/>
                        <a:ea typeface="+mn-ea"/>
                        <a:cs typeface="Times New Roman" panose="02020603050405020304" pitchFamily="18" charset="0"/>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Grafik 4" descr="C:\Users\Raiser\AppData\Local\Microsoft\Windows\INetCache\IE\HFGJL5U4\MC900211965[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5574482">
            <a:off x="4098843" y="1038160"/>
            <a:ext cx="1111995" cy="1400484"/>
          </a:xfrm>
          <a:prstGeom prst="rect">
            <a:avLst/>
          </a:prstGeom>
          <a:noFill/>
          <a:ln>
            <a:noFill/>
          </a:ln>
        </p:spPr>
      </p:pic>
      <p:pic>
        <p:nvPicPr>
          <p:cNvPr id="6" name="Grafik 5" descr="C:\Users\Raiser\AppData\Local\Microsoft\Windows\INetCache\IE\HFGJL5U4\MC900211965[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41820" y="866012"/>
            <a:ext cx="1111995" cy="1400484"/>
          </a:xfrm>
          <a:prstGeom prst="rect">
            <a:avLst/>
          </a:prstGeom>
          <a:noFill/>
          <a:ln>
            <a:noFill/>
          </a:ln>
        </p:spPr>
      </p:pic>
      <p:pic>
        <p:nvPicPr>
          <p:cNvPr id="7" name="Grafik 6" descr="C:\Users\Raiser\AppData\Local\Microsoft\Windows\INetCache\IE\HFGJL5U4\MC900211965[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32270" y="1046987"/>
            <a:ext cx="1111995" cy="1400484"/>
          </a:xfrm>
          <a:prstGeom prst="rect">
            <a:avLst/>
          </a:prstGeom>
          <a:noFill/>
          <a:ln>
            <a:noFill/>
          </a:ln>
        </p:spPr>
      </p:pic>
      <p:pic>
        <p:nvPicPr>
          <p:cNvPr id="8" name="Grafik 7"/>
          <p:cNvPicPr/>
          <p:nvPr/>
        </p:nvPicPr>
        <p:blipFill>
          <a:blip r:embed="rId3">
            <a:extLst>
              <a:ext uri="{28A0092B-C50C-407E-A947-70E740481C1C}">
                <a14:useLocalDpi xmlns:a14="http://schemas.microsoft.com/office/drawing/2010/main" val="0"/>
              </a:ext>
            </a:extLst>
          </a:blip>
          <a:stretch>
            <a:fillRect/>
          </a:stretch>
        </p:blipFill>
        <p:spPr>
          <a:xfrm>
            <a:off x="5840224" y="2001474"/>
            <a:ext cx="895610" cy="522439"/>
          </a:xfrm>
          <a:prstGeom prst="rect">
            <a:avLst/>
          </a:prstGeom>
        </p:spPr>
      </p:pic>
      <p:pic>
        <p:nvPicPr>
          <p:cNvPr id="9" name="Grafik 8"/>
          <p:cNvPicPr/>
          <p:nvPr/>
        </p:nvPicPr>
        <p:blipFill>
          <a:blip r:embed="rId4">
            <a:extLst>
              <a:ext uri="{28A0092B-C50C-407E-A947-70E740481C1C}">
                <a14:useLocalDpi xmlns:a14="http://schemas.microsoft.com/office/drawing/2010/main" val="0"/>
              </a:ext>
            </a:extLst>
          </a:blip>
          <a:stretch>
            <a:fillRect/>
          </a:stretch>
        </p:blipFill>
        <p:spPr>
          <a:xfrm>
            <a:off x="5738011" y="2559155"/>
            <a:ext cx="1475465" cy="654072"/>
          </a:xfrm>
          <a:prstGeom prst="rect">
            <a:avLst/>
          </a:prstGeom>
        </p:spPr>
      </p:pic>
      <p:pic>
        <p:nvPicPr>
          <p:cNvPr id="10" name="Grafik 9"/>
          <p:cNvPicPr/>
          <p:nvPr/>
        </p:nvPicPr>
        <p:blipFill>
          <a:blip r:embed="rId5">
            <a:extLst>
              <a:ext uri="{28A0092B-C50C-407E-A947-70E740481C1C}">
                <a14:useLocalDpi xmlns:a14="http://schemas.microsoft.com/office/drawing/2010/main" val="0"/>
              </a:ext>
            </a:extLst>
          </a:blip>
          <a:stretch>
            <a:fillRect/>
          </a:stretch>
        </p:blipFill>
        <p:spPr>
          <a:xfrm>
            <a:off x="2599864" y="2277358"/>
            <a:ext cx="1487196" cy="642771"/>
          </a:xfrm>
          <a:prstGeom prst="rect">
            <a:avLst/>
          </a:prstGeom>
        </p:spPr>
      </p:pic>
    </p:spTree>
    <p:extLst>
      <p:ext uri="{BB962C8B-B14F-4D97-AF65-F5344CB8AC3E}">
        <p14:creationId xmlns:p14="http://schemas.microsoft.com/office/powerpoint/2010/main" val="4003831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Grafik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0595" y="493402"/>
            <a:ext cx="4509479" cy="2852936"/>
          </a:xfrm>
          <a:prstGeom prst="rect">
            <a:avLst/>
          </a:prstGeom>
        </p:spPr>
      </p:pic>
      <p:graphicFrame>
        <p:nvGraphicFramePr>
          <p:cNvPr id="2" name="Tabelle 1"/>
          <p:cNvGraphicFramePr>
            <a:graphicFrameLocks noGrp="1"/>
          </p:cNvGraphicFramePr>
          <p:nvPr>
            <p:extLst>
              <p:ext uri="{D42A27DB-BD31-4B8C-83A1-F6EECF244321}">
                <p14:modId xmlns:p14="http://schemas.microsoft.com/office/powerpoint/2010/main" val="1162936799"/>
              </p:ext>
            </p:extLst>
          </p:nvPr>
        </p:nvGraphicFramePr>
        <p:xfrm>
          <a:off x="1043608" y="4149080"/>
          <a:ext cx="7780245" cy="1304354"/>
        </p:xfrm>
        <a:graphic>
          <a:graphicData uri="http://schemas.openxmlformats.org/drawingml/2006/table">
            <a:tbl>
              <a:tblPr firstRow="1" firstCol="1" bandRow="1"/>
              <a:tblGrid>
                <a:gridCol w="1872208"/>
                <a:gridCol w="5908037"/>
              </a:tblGrid>
              <a:tr h="864096">
                <a:tc>
                  <a:txBody>
                    <a:bodyPr/>
                    <a:lstStyle/>
                    <a:p>
                      <a:pPr algn="just">
                        <a:lnSpc>
                          <a:spcPct val="115000"/>
                        </a:lnSpc>
                        <a:spcAft>
                          <a:spcPts val="1000"/>
                        </a:spcAft>
                      </a:pPr>
                      <a:r>
                        <a:rPr lang="de-DE" sz="1800" b="1" dirty="0">
                          <a:effectLst/>
                          <a:latin typeface="Times New Roman" panose="02020603050405020304" pitchFamily="18" charset="0"/>
                          <a:ea typeface="Calibri"/>
                          <a:cs typeface="Times New Roman" panose="02020603050405020304" pitchFamily="18" charset="0"/>
                        </a:rPr>
                        <a:t> </a:t>
                      </a:r>
                      <a:r>
                        <a:rPr lang="de-DE" sz="1800" b="1" dirty="0" smtClean="0">
                          <a:effectLst/>
                          <a:latin typeface="Times New Roman" panose="02020603050405020304" pitchFamily="18" charset="0"/>
                          <a:ea typeface="Calibri"/>
                          <a:cs typeface="Times New Roman" panose="02020603050405020304" pitchFamily="18" charset="0"/>
                        </a:rPr>
                        <a:t>Frage:</a:t>
                      </a:r>
                      <a:r>
                        <a:rPr lang="de-DE" sz="1800" b="1"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p>
                      <a:pPr algn="just">
                        <a:lnSpc>
                          <a:spcPct val="115000"/>
                        </a:lnSpc>
                        <a:spcAft>
                          <a:spcPts val="1000"/>
                        </a:spcAft>
                      </a:pPr>
                      <a:r>
                        <a:rPr lang="de-DE" sz="700" dirty="0">
                          <a:effectLst/>
                          <a:latin typeface="Times New Roman" panose="02020603050405020304" pitchFamily="18" charset="0"/>
                          <a:ea typeface="Calibri"/>
                          <a:cs typeface="Times New Roman" panose="02020603050405020304" pitchFamily="18" charset="0"/>
                        </a:rPr>
                        <a:t> </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lnSpc>
                          <a:spcPct val="115000"/>
                        </a:lnSpc>
                        <a:spcAft>
                          <a:spcPts val="1000"/>
                        </a:spcAft>
                      </a:pPr>
                      <a:r>
                        <a:rPr lang="de-DE" sz="1800" i="1" kern="1200" dirty="0" smtClean="0">
                          <a:solidFill>
                            <a:schemeClr val="tx1"/>
                          </a:solidFill>
                          <a:effectLst/>
                          <a:latin typeface="+mn-lt"/>
                          <a:ea typeface="+mn-ea"/>
                          <a:cs typeface="+mn-cs"/>
                        </a:rPr>
                        <a:t>Gibt es Möglichkeiten, Stoffe zu unterscheiden und wenn ja, welche?</a:t>
                      </a:r>
                      <a:endParaRPr lang="de-DE" sz="700" dirty="0">
                        <a:effectLst/>
                        <a:latin typeface="Times New Roman" panose="02020603050405020304" pitchFamily="18" charset="0"/>
                        <a:ea typeface="Calibri"/>
                        <a:cs typeface="Times New Roman" panose="02020603050405020304" pitchFamily="18" charset="0"/>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2" name="Grafik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2492896"/>
            <a:ext cx="2470341" cy="1562869"/>
          </a:xfrm>
          <a:prstGeom prst="rect">
            <a:avLst/>
          </a:prstGeom>
        </p:spPr>
      </p:pic>
      <p:pic>
        <p:nvPicPr>
          <p:cNvPr id="15" name="Grafik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2060848"/>
            <a:ext cx="3267075" cy="2066925"/>
          </a:xfrm>
          <a:prstGeom prst="rect">
            <a:avLst/>
          </a:prstGeom>
        </p:spPr>
      </p:pic>
    </p:spTree>
    <p:extLst>
      <p:ext uri="{BB962C8B-B14F-4D97-AF65-F5344CB8AC3E}">
        <p14:creationId xmlns:p14="http://schemas.microsoft.com/office/powerpoint/2010/main" val="3755230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883537808"/>
              </p:ext>
            </p:extLst>
          </p:nvPr>
        </p:nvGraphicFramePr>
        <p:xfrm>
          <a:off x="755576" y="332656"/>
          <a:ext cx="8136905" cy="5788525"/>
        </p:xfrm>
        <a:graphic>
          <a:graphicData uri="http://schemas.openxmlformats.org/drawingml/2006/table">
            <a:tbl>
              <a:tblPr firstRow="1" firstCol="1" bandRow="1"/>
              <a:tblGrid>
                <a:gridCol w="2025521"/>
                <a:gridCol w="6111384"/>
              </a:tblGrid>
              <a:tr h="1792661">
                <a:tc>
                  <a:txBody>
                    <a:bodyPr/>
                    <a:lstStyle/>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b="1" dirty="0" smtClean="0">
                          <a:effectLst/>
                          <a:latin typeface="Times New Roman"/>
                          <a:ea typeface="Calibri"/>
                          <a:cs typeface="Times New Roman"/>
                        </a:rPr>
                        <a:t>Aufgabenstellung</a:t>
                      </a:r>
                    </a:p>
                    <a:p>
                      <a:pPr algn="just">
                        <a:lnSpc>
                          <a:spcPct val="115000"/>
                        </a:lnSpc>
                        <a:spcAft>
                          <a:spcPts val="1000"/>
                        </a:spcAft>
                      </a:pPr>
                      <a:endParaRPr lang="de-DE" sz="1800" b="1" dirty="0" smtClean="0">
                        <a:effectLst/>
                        <a:latin typeface="Times New Roman"/>
                        <a:ea typeface="Calibri"/>
                        <a:cs typeface="Times New Roman"/>
                      </a:endParaRPr>
                    </a:p>
                    <a:p>
                      <a:pPr algn="just">
                        <a:lnSpc>
                          <a:spcPct val="115000"/>
                        </a:lnSpc>
                        <a:spcAft>
                          <a:spcPts val="1000"/>
                        </a:spcAft>
                      </a:pPr>
                      <a:endParaRPr lang="de-DE" sz="1800" b="1" dirty="0" smtClean="0">
                        <a:effectLst/>
                        <a:latin typeface="Times New Roman"/>
                        <a:ea typeface="Calibri"/>
                        <a:cs typeface="Times New Roman"/>
                      </a:endParaRPr>
                    </a:p>
                    <a:p>
                      <a:pPr algn="just">
                        <a:lnSpc>
                          <a:spcPct val="115000"/>
                        </a:lnSpc>
                        <a:spcAft>
                          <a:spcPts val="1000"/>
                        </a:spcAft>
                      </a:pPr>
                      <a:endParaRPr lang="de-DE" sz="1800" dirty="0">
                        <a:effectLst/>
                        <a:latin typeface="Calibri"/>
                        <a:ea typeface="Calibri"/>
                        <a:cs typeface="Times New Roman"/>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Finde </a:t>
                      </a: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heraus, </a:t>
                      </a: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welches Etikett zu welcher Flasche gehört!</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5971">
                <a:tc>
                  <a:txBody>
                    <a:bodyPr/>
                    <a:lstStyle/>
                    <a:p>
                      <a:pPr algn="just">
                        <a:lnSpc>
                          <a:spcPct val="115000"/>
                        </a:lnSpc>
                        <a:spcAft>
                          <a:spcPts val="1000"/>
                        </a:spcAft>
                      </a:pPr>
                      <a:r>
                        <a:rPr lang="de-DE" sz="700" b="1"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b="1" kern="1200" dirty="0">
                          <a:solidFill>
                            <a:schemeClr val="tx1"/>
                          </a:solidFill>
                          <a:effectLst/>
                          <a:latin typeface="Times New Roman"/>
                          <a:ea typeface="Calibri"/>
                          <a:cs typeface="Times New Roman"/>
                        </a:rPr>
                        <a:t>Materialvorgaben</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285750" lvl="0" indent="-285750">
                        <a:buFont typeface="Arial" panose="020B0604020202020204" pitchFamily="34" charset="0"/>
                        <a:buChar char="•"/>
                      </a:pPr>
                      <a:endParaRPr lang="de-DE" sz="1800" kern="1200" dirty="0" smtClean="0">
                        <a:solidFill>
                          <a:schemeClr val="tx1"/>
                        </a:solidFill>
                        <a:effectLst/>
                        <a:latin typeface="+mn-lt"/>
                        <a:ea typeface="+mn-ea"/>
                        <a:cs typeface="+mn-cs"/>
                      </a:endParaRP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Arbeitsblatt</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Zitronensäure</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Puderzucker</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Mehl</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Reagenzgläser mit Stopfen</a:t>
                      </a:r>
                      <a:endParaRPr lang="de-DE" sz="1800" kern="1200" dirty="0" smtClean="0">
                        <a:solidFill>
                          <a:schemeClr val="tx1"/>
                        </a:solidFill>
                        <a:effectLst/>
                        <a:latin typeface="Times New Roman" panose="02020603050405020304" pitchFamily="18" charset="0"/>
                        <a:ea typeface="+mn-ea"/>
                        <a:cs typeface="Times New Roman" panose="02020603050405020304" pitchFamily="18" charset="0"/>
                      </a:endParaRP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Spatel</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Kerzen</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Magnesiarinne</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Pinzette</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Universalindikatorpapier</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Schutzbrille</a:t>
                      </a:r>
                    </a:p>
                    <a:p>
                      <a:pPr marL="285750" lvl="0" indent="-285750">
                        <a:buFont typeface="Arial" panose="020B0604020202020204" pitchFamily="34" charset="0"/>
                        <a:buChar char="•"/>
                      </a:pPr>
                      <a:r>
                        <a:rPr lang="de-DE" sz="1800" kern="1200" dirty="0" smtClean="0">
                          <a:solidFill>
                            <a:schemeClr val="tx1"/>
                          </a:solidFill>
                          <a:effectLst/>
                          <a:latin typeface="Times New Roman" panose="02020603050405020304" pitchFamily="18" charset="0"/>
                          <a:ea typeface="+mn-ea"/>
                          <a:cs typeface="Times New Roman" panose="02020603050405020304" pitchFamily="18" charset="0"/>
                        </a:rPr>
                        <a:t>Farbskala</a:t>
                      </a:r>
                      <a:endParaRPr lang="de-DE" sz="1800" kern="1200" dirty="0">
                        <a:solidFill>
                          <a:schemeClr val="tx1"/>
                        </a:solidFill>
                        <a:effectLst/>
                        <a:latin typeface="Times New Roman" panose="02020603050405020304" pitchFamily="18" charset="0"/>
                        <a:ea typeface="+mn-ea"/>
                        <a:cs typeface="Times New Roman" panose="02020603050405020304" pitchFamily="18" charset="0"/>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4" name="Picture 2" descr="MC90025252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980728"/>
            <a:ext cx="1085850" cy="120967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descr="MC90025251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3068960"/>
            <a:ext cx="91440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604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035691424"/>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Experiment</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1400" b="1" dirty="0" smtClean="0">
                          <a:effectLst/>
                          <a:latin typeface="Calibri"/>
                          <a:ea typeface="Calibri"/>
                          <a:cs typeface="Times New Roman"/>
                        </a:rPr>
                        <a:t>Untersuchung weißer Pulver</a:t>
                      </a:r>
                      <a:endParaRPr lang="de-DE" sz="1400" b="1"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Abgerundetes Rechteck 7"/>
          <p:cNvSpPr/>
          <p:nvPr/>
        </p:nvSpPr>
        <p:spPr>
          <a:xfrm>
            <a:off x="683568" y="404664"/>
            <a:ext cx="8352928" cy="6336704"/>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600" b="1" u="sng" dirty="0">
              <a:solidFill>
                <a:schemeClr val="tx1"/>
              </a:solidFill>
            </a:endParaRPr>
          </a:p>
          <a:p>
            <a:endParaRPr lang="de-DE" sz="1600" b="1" u="sng" dirty="0" smtClean="0">
              <a:solidFill>
                <a:schemeClr val="tx1"/>
              </a:solidFill>
              <a:latin typeface="Times New Roman" panose="02020603050405020304" pitchFamily="18" charset="0"/>
              <a:cs typeface="Times New Roman" panose="02020603050405020304" pitchFamily="18" charset="0"/>
            </a:endParaRPr>
          </a:p>
          <a:p>
            <a:pPr algn="ctr"/>
            <a:r>
              <a:rPr lang="de-DE" sz="1600" b="1" u="sng" dirty="0" smtClean="0">
                <a:solidFill>
                  <a:schemeClr val="tx1"/>
                </a:solidFill>
                <a:latin typeface="Times New Roman" panose="02020603050405020304" pitchFamily="18" charset="0"/>
                <a:cs typeface="Times New Roman" panose="02020603050405020304" pitchFamily="18" charset="0"/>
              </a:rPr>
              <a:t>Arbeitsauftrag:</a:t>
            </a:r>
          </a:p>
          <a:p>
            <a:pPr algn="ctr"/>
            <a:r>
              <a:rPr lang="de-DE" sz="1600" b="1" u="sng" dirty="0" smtClean="0">
                <a:solidFill>
                  <a:schemeClr val="tx1"/>
                </a:solidFill>
                <a:latin typeface="Times New Roman" panose="02020603050405020304" pitchFamily="18" charset="0"/>
                <a:cs typeface="Times New Roman" panose="02020603050405020304" pitchFamily="18" charset="0"/>
              </a:rPr>
              <a:t>Notiere </a:t>
            </a:r>
            <a:r>
              <a:rPr lang="de-DE" sz="1600" b="1" u="sng" dirty="0">
                <a:solidFill>
                  <a:schemeClr val="tx1"/>
                </a:solidFill>
                <a:latin typeface="Times New Roman" panose="02020603050405020304" pitchFamily="18" charset="0"/>
                <a:cs typeface="Times New Roman" panose="02020603050405020304" pitchFamily="18" charset="0"/>
              </a:rPr>
              <a:t>deine Beobachtungen in den Tabellen    </a:t>
            </a:r>
            <a:endParaRPr lang="de-DE" sz="1600" b="1" u="sng" dirty="0" smtClean="0">
              <a:solidFill>
                <a:schemeClr val="tx1"/>
              </a:solidFill>
              <a:latin typeface="Times New Roman" panose="02020603050405020304" pitchFamily="18" charset="0"/>
              <a:cs typeface="Times New Roman" panose="02020603050405020304" pitchFamily="18" charset="0"/>
            </a:endParaRPr>
          </a:p>
          <a:p>
            <a:endParaRPr lang="de-DE" sz="1600" dirty="0">
              <a:solidFill>
                <a:schemeClr val="tx1"/>
              </a:solidFill>
              <a:latin typeface="Times New Roman" panose="02020603050405020304" pitchFamily="18" charset="0"/>
              <a:cs typeface="Times New Roman" panose="02020603050405020304" pitchFamily="18" charset="0"/>
            </a:endParaRPr>
          </a:p>
          <a:p>
            <a:r>
              <a:rPr lang="de-DE" sz="1600" b="1" u="sng" dirty="0">
                <a:solidFill>
                  <a:schemeClr val="tx1"/>
                </a:solidFill>
                <a:latin typeface="Times New Roman" panose="02020603050405020304" pitchFamily="18" charset="0"/>
                <a:cs typeface="Times New Roman" panose="02020603050405020304" pitchFamily="18" charset="0"/>
              </a:rPr>
              <a:t>Durchführung</a:t>
            </a:r>
            <a:endParaRPr lang="de-DE" sz="1600" dirty="0">
              <a:solidFill>
                <a:schemeClr val="tx1"/>
              </a:solidFill>
              <a:latin typeface="Times New Roman" panose="02020603050405020304" pitchFamily="18" charset="0"/>
              <a:cs typeface="Times New Roman" panose="02020603050405020304" pitchFamily="18" charset="0"/>
            </a:endParaRPr>
          </a:p>
          <a:p>
            <a:r>
              <a:rPr lang="de-DE" sz="1600" b="1" dirty="0">
                <a:solidFill>
                  <a:schemeClr val="tx1"/>
                </a:solidFill>
                <a:latin typeface="Times New Roman" panose="02020603050405020304" pitchFamily="18" charset="0"/>
                <a:cs typeface="Times New Roman" panose="02020603050405020304" pitchFamily="18" charset="0"/>
              </a:rPr>
              <a:t>1. </a:t>
            </a:r>
            <a:r>
              <a:rPr lang="de-DE" sz="1600" b="1" dirty="0" smtClean="0">
                <a:solidFill>
                  <a:schemeClr val="tx1"/>
                </a:solidFill>
                <a:latin typeface="Times New Roman" panose="02020603050405020304" pitchFamily="18" charset="0"/>
                <a:cs typeface="Times New Roman" panose="02020603050405020304" pitchFamily="18" charset="0"/>
              </a:rPr>
              <a:t>Aussehen:</a:t>
            </a:r>
            <a:r>
              <a:rPr lang="de-DE" sz="1600" dirty="0">
                <a:solidFill>
                  <a:schemeClr val="tx1"/>
                </a:solidFill>
                <a:latin typeface="Times New Roman" panose="02020603050405020304" pitchFamily="18" charset="0"/>
                <a:cs typeface="Times New Roman" panose="02020603050405020304" pitchFamily="18" charset="0"/>
              </a:rPr>
              <a:t> </a:t>
            </a:r>
            <a:r>
              <a:rPr lang="de-DE" sz="1600" dirty="0" smtClean="0">
                <a:solidFill>
                  <a:schemeClr val="tx1"/>
                </a:solidFill>
                <a:latin typeface="Times New Roman" panose="02020603050405020304" pitchFamily="18" charset="0"/>
                <a:cs typeface="Times New Roman" panose="02020603050405020304" pitchFamily="18" charset="0"/>
              </a:rPr>
              <a:t>	Betrachte </a:t>
            </a:r>
            <a:r>
              <a:rPr lang="de-DE" sz="1600" dirty="0">
                <a:solidFill>
                  <a:schemeClr val="tx1"/>
                </a:solidFill>
                <a:latin typeface="Times New Roman" panose="02020603050405020304" pitchFamily="18" charset="0"/>
                <a:cs typeface="Times New Roman" panose="02020603050405020304" pitchFamily="18" charset="0"/>
              </a:rPr>
              <a:t>die drei Stoffe in den Reagenzgläsern und beschreibe ihr </a:t>
            </a:r>
            <a:r>
              <a:rPr lang="de-DE" sz="1600" dirty="0" smtClean="0">
                <a:solidFill>
                  <a:schemeClr val="tx1"/>
                </a:solidFill>
                <a:latin typeface="Times New Roman" panose="02020603050405020304" pitchFamily="18" charset="0"/>
                <a:cs typeface="Times New Roman" panose="02020603050405020304" pitchFamily="18" charset="0"/>
              </a:rPr>
              <a:t>		Aussehen möglichst </a:t>
            </a:r>
            <a:r>
              <a:rPr lang="de-DE" sz="1600" dirty="0">
                <a:solidFill>
                  <a:schemeClr val="tx1"/>
                </a:solidFill>
                <a:latin typeface="Times New Roman" panose="02020603050405020304" pitchFamily="18" charset="0"/>
                <a:cs typeface="Times New Roman" panose="02020603050405020304" pitchFamily="18" charset="0"/>
              </a:rPr>
              <a:t>genau. Unterscheiden sich die Stoffe in </a:t>
            </a:r>
            <a:r>
              <a:rPr lang="de-DE" sz="1600" dirty="0" smtClean="0">
                <a:solidFill>
                  <a:schemeClr val="tx1"/>
                </a:solidFill>
                <a:latin typeface="Times New Roman" panose="02020603050405020304" pitchFamily="18" charset="0"/>
                <a:cs typeface="Times New Roman" panose="02020603050405020304" pitchFamily="18" charset="0"/>
              </a:rPr>
              <a:t>ihrem 			Aussehen</a:t>
            </a:r>
            <a:r>
              <a:rPr lang="de-DE" sz="1600" dirty="0">
                <a:solidFill>
                  <a:schemeClr val="tx1"/>
                </a:solidFill>
                <a:latin typeface="Times New Roman" panose="02020603050405020304" pitchFamily="18" charset="0"/>
                <a:cs typeface="Times New Roman" panose="02020603050405020304" pitchFamily="18" charset="0"/>
              </a:rPr>
              <a:t>?</a:t>
            </a:r>
          </a:p>
          <a:p>
            <a:r>
              <a:rPr lang="de-DE" sz="1600" b="1" dirty="0">
                <a:solidFill>
                  <a:schemeClr val="tx1"/>
                </a:solidFill>
                <a:latin typeface="Times New Roman" panose="02020603050405020304" pitchFamily="18" charset="0"/>
                <a:cs typeface="Times New Roman" panose="02020603050405020304" pitchFamily="18" charset="0"/>
              </a:rPr>
              <a:t>2. Verhalten beim Erhitzen:</a:t>
            </a:r>
            <a:endParaRPr lang="de-DE" sz="1600" dirty="0">
              <a:solidFill>
                <a:schemeClr val="tx1"/>
              </a:solidFill>
              <a:latin typeface="Times New Roman" panose="02020603050405020304" pitchFamily="18" charset="0"/>
              <a:cs typeface="Times New Roman" panose="02020603050405020304" pitchFamily="18" charset="0"/>
            </a:endParaRPr>
          </a:p>
          <a:p>
            <a:r>
              <a:rPr lang="de-DE" sz="1600" b="1" dirty="0" smtClean="0">
                <a:solidFill>
                  <a:schemeClr val="tx1"/>
                </a:solidFill>
                <a:latin typeface="Times New Roman" panose="02020603050405020304" pitchFamily="18" charset="0"/>
                <a:cs typeface="Times New Roman" panose="02020603050405020304" pitchFamily="18" charset="0"/>
              </a:rPr>
              <a:t>		a</a:t>
            </a:r>
            <a:r>
              <a:rPr lang="de-DE" sz="1600" b="1" dirty="0">
                <a:solidFill>
                  <a:schemeClr val="tx1"/>
                </a:solidFill>
                <a:latin typeface="Times New Roman" panose="02020603050405020304" pitchFamily="18" charset="0"/>
                <a:cs typeface="Times New Roman" panose="02020603050405020304" pitchFamily="18" charset="0"/>
              </a:rPr>
              <a:t>)</a:t>
            </a:r>
            <a:r>
              <a:rPr lang="de-DE" sz="1600" dirty="0">
                <a:solidFill>
                  <a:schemeClr val="tx1"/>
                </a:solidFill>
                <a:latin typeface="Times New Roman" panose="02020603050405020304" pitchFamily="18" charset="0"/>
                <a:cs typeface="Times New Roman" panose="02020603050405020304" pitchFamily="18" charset="0"/>
              </a:rPr>
              <a:t> Erhitze Stoff 1, indem du eine Spatelspitze des </a:t>
            </a:r>
            <a:r>
              <a:rPr lang="de-DE" sz="1600" dirty="0" smtClean="0">
                <a:solidFill>
                  <a:schemeClr val="tx1"/>
                </a:solidFill>
                <a:latin typeface="Times New Roman" panose="02020603050405020304" pitchFamily="18" charset="0"/>
                <a:cs typeface="Times New Roman" panose="02020603050405020304" pitchFamily="18" charset="0"/>
              </a:rPr>
              <a:t>Stoffs </a:t>
            </a:r>
            <a:r>
              <a:rPr lang="de-DE" sz="1600" dirty="0">
                <a:solidFill>
                  <a:schemeClr val="tx1"/>
                </a:solidFill>
                <a:latin typeface="Times New Roman" panose="02020603050405020304" pitchFamily="18" charset="0"/>
                <a:cs typeface="Times New Roman" panose="02020603050405020304" pitchFamily="18" charset="0"/>
              </a:rPr>
              <a:t>auf die </a:t>
            </a:r>
            <a:r>
              <a:rPr lang="de-DE" sz="1600" dirty="0" smtClean="0">
                <a:solidFill>
                  <a:schemeClr val="tx1"/>
                </a:solidFill>
                <a:latin typeface="Times New Roman" panose="02020603050405020304" pitchFamily="18" charset="0"/>
                <a:cs typeface="Times New Roman" panose="02020603050405020304" pitchFamily="18" charset="0"/>
              </a:rPr>
              <a:t>			Magnesiarinne </a:t>
            </a:r>
            <a:r>
              <a:rPr lang="de-DE" sz="1600" dirty="0">
                <a:solidFill>
                  <a:schemeClr val="tx1"/>
                </a:solidFill>
                <a:latin typeface="Times New Roman" panose="02020603050405020304" pitchFamily="18" charset="0"/>
                <a:cs typeface="Times New Roman" panose="02020603050405020304" pitchFamily="18" charset="0"/>
              </a:rPr>
              <a:t>gibst und sie mit Hilfe einer Pinzette über die </a:t>
            </a:r>
            <a:r>
              <a:rPr lang="de-DE" sz="1600" dirty="0" smtClean="0">
                <a:solidFill>
                  <a:schemeClr val="tx1"/>
                </a:solidFill>
                <a:latin typeface="Times New Roman" panose="02020603050405020304" pitchFamily="18" charset="0"/>
                <a:cs typeface="Times New Roman" panose="02020603050405020304" pitchFamily="18" charset="0"/>
              </a:rPr>
              <a:t>			Kerzenflamme hältst. </a:t>
            </a:r>
            <a:r>
              <a:rPr lang="de-DE" sz="1600" dirty="0">
                <a:solidFill>
                  <a:schemeClr val="tx1"/>
                </a:solidFill>
                <a:latin typeface="Times New Roman" panose="02020603050405020304" pitchFamily="18" charset="0"/>
                <a:cs typeface="Times New Roman" panose="02020603050405020304" pitchFamily="18" charset="0"/>
              </a:rPr>
              <a:t>Beobachte, wie sich der Stoff </a:t>
            </a:r>
            <a:r>
              <a:rPr lang="de-DE" sz="1600" dirty="0" smtClean="0">
                <a:solidFill>
                  <a:schemeClr val="tx1"/>
                </a:solidFill>
                <a:latin typeface="Times New Roman" panose="02020603050405020304" pitchFamily="18" charset="0"/>
                <a:cs typeface="Times New Roman" panose="02020603050405020304" pitchFamily="18" charset="0"/>
              </a:rPr>
              <a:t>verhält</a:t>
            </a:r>
            <a:r>
              <a:rPr lang="de-DE" sz="1600" dirty="0">
                <a:solidFill>
                  <a:schemeClr val="tx1"/>
                </a:solidFill>
                <a:latin typeface="Times New Roman" panose="02020603050405020304" pitchFamily="18" charset="0"/>
                <a:cs typeface="Times New Roman" panose="02020603050405020304" pitchFamily="18" charset="0"/>
              </a:rPr>
              <a:t>.</a:t>
            </a:r>
          </a:p>
          <a:p>
            <a:r>
              <a:rPr lang="de-DE" sz="1600" b="1" dirty="0" smtClean="0">
                <a:solidFill>
                  <a:schemeClr val="tx1"/>
                </a:solidFill>
                <a:latin typeface="Times New Roman" panose="02020603050405020304" pitchFamily="18" charset="0"/>
                <a:cs typeface="Times New Roman" panose="02020603050405020304" pitchFamily="18" charset="0"/>
              </a:rPr>
              <a:t>		b</a:t>
            </a:r>
            <a:r>
              <a:rPr lang="de-DE" sz="1600" b="1" dirty="0">
                <a:solidFill>
                  <a:schemeClr val="tx1"/>
                </a:solidFill>
                <a:latin typeface="Times New Roman" panose="02020603050405020304" pitchFamily="18" charset="0"/>
                <a:cs typeface="Times New Roman" panose="02020603050405020304" pitchFamily="18" charset="0"/>
              </a:rPr>
              <a:t>)</a:t>
            </a:r>
            <a:r>
              <a:rPr lang="de-DE" sz="1600" dirty="0">
                <a:solidFill>
                  <a:schemeClr val="tx1"/>
                </a:solidFill>
                <a:latin typeface="Times New Roman" panose="02020603050405020304" pitchFamily="18" charset="0"/>
                <a:cs typeface="Times New Roman" panose="02020603050405020304" pitchFamily="18" charset="0"/>
              </a:rPr>
              <a:t> Wiederhole den Versuch mit den beiden anderen Stoffen</a:t>
            </a:r>
            <a:r>
              <a:rPr lang="de-DE" sz="1600" dirty="0" smtClean="0">
                <a:solidFill>
                  <a:schemeClr val="tx1"/>
                </a:solidFill>
                <a:latin typeface="Times New Roman" panose="02020603050405020304" pitchFamily="18" charset="0"/>
                <a:cs typeface="Times New Roman" panose="02020603050405020304" pitchFamily="18" charset="0"/>
              </a:rPr>
              <a:t>.</a:t>
            </a:r>
          </a:p>
          <a:p>
            <a:r>
              <a:rPr lang="de-DE" sz="1600" b="1" dirty="0">
                <a:solidFill>
                  <a:schemeClr val="tx1"/>
                </a:solidFill>
                <a:latin typeface="Times New Roman" panose="02020603050405020304" pitchFamily="18" charset="0"/>
                <a:cs typeface="Times New Roman" panose="02020603050405020304" pitchFamily="18" charset="0"/>
              </a:rPr>
              <a:t>3. Löslichkeit</a:t>
            </a:r>
            <a:endParaRPr lang="de-DE" sz="1600" dirty="0">
              <a:solidFill>
                <a:schemeClr val="tx1"/>
              </a:solidFill>
              <a:latin typeface="Times New Roman" panose="02020603050405020304" pitchFamily="18" charset="0"/>
              <a:cs typeface="Times New Roman" panose="02020603050405020304" pitchFamily="18" charset="0"/>
            </a:endParaRPr>
          </a:p>
          <a:p>
            <a:r>
              <a:rPr lang="de-DE" sz="1600" b="1" dirty="0" smtClean="0">
                <a:solidFill>
                  <a:schemeClr val="tx1"/>
                </a:solidFill>
                <a:latin typeface="Times New Roman" panose="02020603050405020304" pitchFamily="18" charset="0"/>
                <a:cs typeface="Times New Roman" panose="02020603050405020304" pitchFamily="18" charset="0"/>
              </a:rPr>
              <a:t>		a</a:t>
            </a:r>
            <a:r>
              <a:rPr lang="de-DE" sz="1600" b="1" dirty="0">
                <a:solidFill>
                  <a:schemeClr val="tx1"/>
                </a:solidFill>
                <a:latin typeface="Times New Roman" panose="02020603050405020304" pitchFamily="18" charset="0"/>
                <a:cs typeface="Times New Roman" panose="02020603050405020304" pitchFamily="18" charset="0"/>
              </a:rPr>
              <a:t>)</a:t>
            </a:r>
            <a:r>
              <a:rPr lang="de-DE" sz="1600" dirty="0">
                <a:solidFill>
                  <a:schemeClr val="tx1"/>
                </a:solidFill>
                <a:latin typeface="Times New Roman" panose="02020603050405020304" pitchFamily="18" charset="0"/>
                <a:cs typeface="Times New Roman" panose="02020603050405020304" pitchFamily="18" charset="0"/>
              </a:rPr>
              <a:t> Gib in das Reagenzglas mit der Stoffprobe Wasser, bis es zu ¾ </a:t>
            </a:r>
            <a:r>
              <a:rPr lang="de-DE" sz="1600" dirty="0" smtClean="0">
                <a:solidFill>
                  <a:schemeClr val="tx1"/>
                </a:solidFill>
                <a:latin typeface="Times New Roman" panose="02020603050405020304" pitchFamily="18" charset="0"/>
                <a:cs typeface="Times New Roman" panose="02020603050405020304" pitchFamily="18" charset="0"/>
              </a:rPr>
              <a:t>			gefüllt </a:t>
            </a:r>
            <a:r>
              <a:rPr lang="de-DE" sz="1600" dirty="0">
                <a:solidFill>
                  <a:schemeClr val="tx1"/>
                </a:solidFill>
                <a:latin typeface="Times New Roman" panose="02020603050405020304" pitchFamily="18" charset="0"/>
                <a:cs typeface="Times New Roman" panose="02020603050405020304" pitchFamily="18" charset="0"/>
              </a:rPr>
              <a:t>ist. Verschließe das Reagenzglas mit </a:t>
            </a:r>
            <a:r>
              <a:rPr lang="de-DE" sz="1600" dirty="0" smtClean="0">
                <a:solidFill>
                  <a:schemeClr val="tx1"/>
                </a:solidFill>
                <a:latin typeface="Times New Roman" panose="02020603050405020304" pitchFamily="18" charset="0"/>
                <a:cs typeface="Times New Roman" panose="02020603050405020304" pitchFamily="18" charset="0"/>
              </a:rPr>
              <a:t>einem </a:t>
            </a:r>
            <a:r>
              <a:rPr lang="de-DE" sz="1600" dirty="0">
                <a:solidFill>
                  <a:schemeClr val="tx1"/>
                </a:solidFill>
                <a:latin typeface="Times New Roman" panose="02020603050405020304" pitchFamily="18" charset="0"/>
                <a:cs typeface="Times New Roman" panose="02020603050405020304" pitchFamily="18" charset="0"/>
              </a:rPr>
              <a:t>Stopfen und halte </a:t>
            </a:r>
            <a:r>
              <a:rPr lang="de-DE" sz="1600" dirty="0" smtClean="0">
                <a:solidFill>
                  <a:schemeClr val="tx1"/>
                </a:solidFill>
                <a:latin typeface="Times New Roman" panose="02020603050405020304" pitchFamily="18" charset="0"/>
                <a:cs typeface="Times New Roman" panose="02020603050405020304" pitchFamily="18" charset="0"/>
              </a:rPr>
              <a:t>		den </a:t>
            </a:r>
            <a:r>
              <a:rPr lang="de-DE" sz="1600" dirty="0">
                <a:solidFill>
                  <a:schemeClr val="tx1"/>
                </a:solidFill>
                <a:latin typeface="Times New Roman" panose="02020603050405020304" pitchFamily="18" charset="0"/>
                <a:cs typeface="Times New Roman" panose="02020603050405020304" pitchFamily="18" charset="0"/>
              </a:rPr>
              <a:t>Daumen auf den Stopfen. Schüttle das Reagenzglas ca. 1 Minute.</a:t>
            </a:r>
          </a:p>
          <a:p>
            <a:r>
              <a:rPr lang="de-DE" sz="1600" b="1" dirty="0" smtClean="0">
                <a:solidFill>
                  <a:schemeClr val="tx1"/>
                </a:solidFill>
                <a:latin typeface="Times New Roman" panose="02020603050405020304" pitchFamily="18" charset="0"/>
                <a:cs typeface="Times New Roman" panose="02020603050405020304" pitchFamily="18" charset="0"/>
              </a:rPr>
              <a:t>		b</a:t>
            </a:r>
            <a:r>
              <a:rPr lang="de-DE" sz="1600" b="1" dirty="0">
                <a:solidFill>
                  <a:schemeClr val="tx1"/>
                </a:solidFill>
                <a:latin typeface="Times New Roman" panose="02020603050405020304" pitchFamily="18" charset="0"/>
                <a:cs typeface="Times New Roman" panose="02020603050405020304" pitchFamily="18" charset="0"/>
              </a:rPr>
              <a:t>)</a:t>
            </a:r>
            <a:r>
              <a:rPr lang="de-DE" sz="1600" dirty="0">
                <a:solidFill>
                  <a:schemeClr val="tx1"/>
                </a:solidFill>
                <a:latin typeface="Times New Roman" panose="02020603050405020304" pitchFamily="18" charset="0"/>
                <a:cs typeface="Times New Roman" panose="02020603050405020304" pitchFamily="18" charset="0"/>
              </a:rPr>
              <a:t> Wiederhole diesen Versuch auch mit den anderen beiden Stoffen</a:t>
            </a:r>
            <a:r>
              <a:rPr lang="de-DE" sz="1600" dirty="0" smtClean="0">
                <a:solidFill>
                  <a:schemeClr val="tx1"/>
                </a:solidFill>
                <a:latin typeface="Times New Roman" panose="02020603050405020304" pitchFamily="18" charset="0"/>
                <a:cs typeface="Times New Roman" panose="02020603050405020304" pitchFamily="18" charset="0"/>
              </a:rPr>
              <a:t>.</a:t>
            </a:r>
          </a:p>
          <a:p>
            <a:r>
              <a:rPr lang="de-DE" sz="1600" b="1" dirty="0">
                <a:solidFill>
                  <a:schemeClr val="tx1"/>
                </a:solidFill>
                <a:latin typeface="Times New Roman" panose="02020603050405020304" pitchFamily="18" charset="0"/>
                <a:cs typeface="Times New Roman" panose="02020603050405020304" pitchFamily="18" charset="0"/>
              </a:rPr>
              <a:t>4. Verhalten gegenüber Universalindikatorpapier</a:t>
            </a:r>
            <a:endParaRPr lang="de-DE" sz="1600" dirty="0">
              <a:solidFill>
                <a:schemeClr val="tx1"/>
              </a:solidFill>
              <a:latin typeface="Times New Roman" panose="02020603050405020304" pitchFamily="18" charset="0"/>
              <a:cs typeface="Times New Roman" panose="02020603050405020304" pitchFamily="18" charset="0"/>
            </a:endParaRPr>
          </a:p>
          <a:p>
            <a:r>
              <a:rPr lang="de-DE" sz="1600" dirty="0" smtClean="0">
                <a:solidFill>
                  <a:schemeClr val="tx1"/>
                </a:solidFill>
                <a:latin typeface="Times New Roman" panose="02020603050405020304" pitchFamily="18" charset="0"/>
                <a:cs typeface="Times New Roman" panose="02020603050405020304" pitchFamily="18" charset="0"/>
              </a:rPr>
              <a:t>		Halte </a:t>
            </a:r>
            <a:r>
              <a:rPr lang="de-DE" sz="1600" dirty="0">
                <a:solidFill>
                  <a:schemeClr val="tx1"/>
                </a:solidFill>
                <a:latin typeface="Times New Roman" panose="02020603050405020304" pitchFamily="18" charset="0"/>
                <a:cs typeface="Times New Roman" panose="02020603050405020304" pitchFamily="18" charset="0"/>
              </a:rPr>
              <a:t>mit Hilfe einer Pinzette ein Stück Indikatorpapier in die Lösung </a:t>
            </a:r>
            <a:r>
              <a:rPr lang="de-DE" sz="1600" dirty="0" smtClean="0">
                <a:solidFill>
                  <a:schemeClr val="tx1"/>
                </a:solidFill>
                <a:latin typeface="Times New Roman" panose="02020603050405020304" pitchFamily="18" charset="0"/>
                <a:cs typeface="Times New Roman" panose="02020603050405020304" pitchFamily="18" charset="0"/>
              </a:rPr>
              <a:t>		im </a:t>
            </a:r>
            <a:r>
              <a:rPr lang="de-DE" sz="1600" dirty="0">
                <a:solidFill>
                  <a:schemeClr val="tx1"/>
                </a:solidFill>
                <a:latin typeface="Times New Roman" panose="02020603050405020304" pitchFamily="18" charset="0"/>
                <a:cs typeface="Times New Roman" panose="02020603050405020304" pitchFamily="18" charset="0"/>
              </a:rPr>
              <a:t>Reagenzglas aus dem Versuch zur Löslichkeit und achte darauf, ob </a:t>
            </a:r>
            <a:r>
              <a:rPr lang="de-DE" sz="1600" dirty="0" smtClean="0">
                <a:solidFill>
                  <a:schemeClr val="tx1"/>
                </a:solidFill>
                <a:latin typeface="Times New Roman" panose="02020603050405020304" pitchFamily="18" charset="0"/>
                <a:cs typeface="Times New Roman" panose="02020603050405020304" pitchFamily="18" charset="0"/>
              </a:rPr>
              <a:t>		es zu </a:t>
            </a:r>
            <a:r>
              <a:rPr lang="de-DE" sz="1600" dirty="0">
                <a:solidFill>
                  <a:schemeClr val="tx1"/>
                </a:solidFill>
                <a:latin typeface="Times New Roman" panose="02020603050405020304" pitchFamily="18" charset="0"/>
                <a:cs typeface="Times New Roman" panose="02020603050405020304" pitchFamily="18" charset="0"/>
              </a:rPr>
              <a:t>einer Farbänderung kommt. In deinem Karton befindet sich </a:t>
            </a:r>
            <a:r>
              <a:rPr lang="de-DE" sz="1600" dirty="0" smtClean="0">
                <a:solidFill>
                  <a:schemeClr val="tx1"/>
                </a:solidFill>
                <a:latin typeface="Times New Roman" panose="02020603050405020304" pitchFamily="18" charset="0"/>
                <a:cs typeface="Times New Roman" panose="02020603050405020304" pitchFamily="18" charset="0"/>
              </a:rPr>
              <a:t>			eine </a:t>
            </a:r>
            <a:r>
              <a:rPr lang="de-DE" sz="1600" dirty="0">
                <a:solidFill>
                  <a:schemeClr val="tx1"/>
                </a:solidFill>
                <a:latin typeface="Times New Roman" panose="02020603050405020304" pitchFamily="18" charset="0"/>
                <a:cs typeface="Times New Roman" panose="02020603050405020304" pitchFamily="18" charset="0"/>
              </a:rPr>
              <a:t>Farbskala, auf der zu erkennen ist, ob die Lösung sauer, neutral </a:t>
            </a:r>
            <a:r>
              <a:rPr lang="de-DE" sz="1600" dirty="0" smtClean="0">
                <a:solidFill>
                  <a:schemeClr val="tx1"/>
                </a:solidFill>
                <a:latin typeface="Times New Roman" panose="02020603050405020304" pitchFamily="18" charset="0"/>
                <a:cs typeface="Times New Roman" panose="02020603050405020304" pitchFamily="18" charset="0"/>
              </a:rPr>
              <a:t>		oder </a:t>
            </a:r>
            <a:r>
              <a:rPr lang="de-DE" sz="1600" dirty="0">
                <a:solidFill>
                  <a:schemeClr val="tx1"/>
                </a:solidFill>
                <a:latin typeface="Times New Roman" panose="02020603050405020304" pitchFamily="18" charset="0"/>
                <a:cs typeface="Times New Roman" panose="02020603050405020304" pitchFamily="18" charset="0"/>
              </a:rPr>
              <a:t>basisch ist.</a:t>
            </a:r>
          </a:p>
          <a:p>
            <a:endParaRPr lang="de-DE" sz="1600" dirty="0">
              <a:solidFill>
                <a:schemeClr val="tx1"/>
              </a:solidFill>
            </a:endParaRPr>
          </a:p>
          <a:p>
            <a:endParaRPr lang="de-DE" sz="1600" dirty="0">
              <a:solidFill>
                <a:schemeClr val="tx1"/>
              </a:solidFill>
            </a:endParaRPr>
          </a:p>
          <a:p>
            <a:endParaRPr lang="de-DE" sz="1600" b="1" dirty="0" smtClean="0">
              <a:solidFill>
                <a:schemeClr val="tx1"/>
              </a:solidFill>
            </a:endParaRPr>
          </a:p>
        </p:txBody>
      </p:sp>
    </p:spTree>
    <p:extLst>
      <p:ext uri="{BB962C8B-B14F-4D97-AF65-F5344CB8AC3E}">
        <p14:creationId xmlns:p14="http://schemas.microsoft.com/office/powerpoint/2010/main" val="1467081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774984117"/>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Informationsmaterialien-1</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Stoffsteckbriefe</a:t>
                      </a:r>
                      <a:endParaRPr lang="de-DE" sz="14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Band nach unten 8"/>
          <p:cNvSpPr/>
          <p:nvPr/>
        </p:nvSpPr>
        <p:spPr>
          <a:xfrm>
            <a:off x="2748118" y="609600"/>
            <a:ext cx="3648075" cy="353753"/>
          </a:xfrm>
          <a:prstGeom prst="ribbon">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de-DE" sz="1400" dirty="0">
                <a:effectLst/>
                <a:latin typeface="Times New Roman"/>
                <a:ea typeface="Calibri"/>
                <a:cs typeface="Times New Roman"/>
              </a:rPr>
              <a:t>Puderzucker</a:t>
            </a:r>
            <a:endParaRPr lang="de-DE" sz="1000" dirty="0">
              <a:effectLst/>
              <a:ea typeface="Calibri"/>
              <a:cs typeface="Times New Roman"/>
            </a:endParaRPr>
          </a:p>
        </p:txBody>
      </p:sp>
      <p:sp>
        <p:nvSpPr>
          <p:cNvPr id="10" name="Rechteck 9"/>
          <p:cNvSpPr/>
          <p:nvPr/>
        </p:nvSpPr>
        <p:spPr>
          <a:xfrm>
            <a:off x="2251335" y="609600"/>
            <a:ext cx="4641329" cy="198555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1" name="Rectangle 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8"/>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0"/>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hteck 15"/>
          <p:cNvSpPr/>
          <p:nvPr/>
        </p:nvSpPr>
        <p:spPr>
          <a:xfrm>
            <a:off x="2251334" y="2595150"/>
            <a:ext cx="4641329" cy="198555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7" name="Rechteck 16"/>
          <p:cNvSpPr/>
          <p:nvPr/>
        </p:nvSpPr>
        <p:spPr>
          <a:xfrm>
            <a:off x="2251492" y="4580700"/>
            <a:ext cx="4641329" cy="198555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8" name="Rechteck 17"/>
          <p:cNvSpPr/>
          <p:nvPr/>
        </p:nvSpPr>
        <p:spPr>
          <a:xfrm>
            <a:off x="2293124" y="1124744"/>
            <a:ext cx="4572000" cy="1200329"/>
          </a:xfrm>
          <a:prstGeom prst="rect">
            <a:avLst/>
          </a:prstGeom>
        </p:spPr>
        <p:txBody>
          <a:bodyPr>
            <a:spAutoFit/>
          </a:bodyPr>
          <a:lstStyle/>
          <a:p>
            <a:r>
              <a:rPr lang="de-DE" sz="1200" dirty="0">
                <a:latin typeface="Times New Roman" panose="02020603050405020304" pitchFamily="18" charset="0"/>
                <a:cs typeface="Times New Roman" panose="02020603050405020304" pitchFamily="18" charset="0"/>
              </a:rPr>
              <a:t>Farbe:		</a:t>
            </a:r>
            <a:r>
              <a:rPr lang="de-DE" sz="1200" dirty="0" smtClean="0">
                <a:latin typeface="Times New Roman" panose="02020603050405020304" pitchFamily="18" charset="0"/>
                <a:cs typeface="Times New Roman" panose="02020603050405020304" pitchFamily="18" charset="0"/>
              </a:rPr>
              <a:t>weiß</a:t>
            </a:r>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Oberfläche:		</a:t>
            </a:r>
            <a:r>
              <a:rPr lang="de-DE" sz="1200" dirty="0" smtClean="0">
                <a:latin typeface="Times New Roman" panose="02020603050405020304" pitchFamily="18" charset="0"/>
                <a:cs typeface="Times New Roman" panose="02020603050405020304" pitchFamily="18" charset="0"/>
              </a:rPr>
              <a:t>pulverig</a:t>
            </a:r>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Löslichkeit in Wasser:	</a:t>
            </a:r>
            <a:r>
              <a:rPr lang="de-DE" sz="1200" dirty="0" smtClean="0">
                <a:latin typeface="Times New Roman" panose="02020603050405020304" pitchFamily="18" charset="0"/>
                <a:cs typeface="Times New Roman" panose="02020603050405020304" pitchFamily="18" charset="0"/>
              </a:rPr>
              <a:t>gut </a:t>
            </a:r>
            <a:r>
              <a:rPr lang="de-DE" sz="1200" dirty="0">
                <a:latin typeface="Times New Roman" panose="02020603050405020304" pitchFamily="18" charset="0"/>
                <a:cs typeface="Times New Roman" panose="02020603050405020304" pitchFamily="18" charset="0"/>
              </a:rPr>
              <a:t>löslich</a:t>
            </a:r>
          </a:p>
          <a:p>
            <a:r>
              <a:rPr lang="de-DE" sz="1200" dirty="0">
                <a:latin typeface="Times New Roman" panose="02020603050405020304" pitchFamily="18" charset="0"/>
                <a:cs typeface="Times New Roman" panose="02020603050405020304" pitchFamily="18" charset="0"/>
              </a:rPr>
              <a:t>Farbe des Indikatorpapiers:	</a:t>
            </a:r>
            <a:r>
              <a:rPr lang="de-DE" sz="1200" dirty="0" smtClean="0">
                <a:latin typeface="Times New Roman" panose="02020603050405020304" pitchFamily="18" charset="0"/>
                <a:cs typeface="Times New Roman" panose="02020603050405020304" pitchFamily="18" charset="0"/>
              </a:rPr>
              <a:t>gelb </a:t>
            </a:r>
            <a:r>
              <a:rPr lang="de-DE" sz="1200" dirty="0">
                <a:latin typeface="Times New Roman" panose="02020603050405020304" pitchFamily="18" charset="0"/>
                <a:cs typeface="Times New Roman" panose="02020603050405020304" pitchFamily="18" charset="0"/>
                <a:sym typeface="Wingdings"/>
              </a:rPr>
              <a:t></a:t>
            </a:r>
            <a:r>
              <a:rPr lang="de-DE" sz="1200" dirty="0">
                <a:latin typeface="Times New Roman" panose="02020603050405020304" pitchFamily="18" charset="0"/>
                <a:cs typeface="Times New Roman" panose="02020603050405020304" pitchFamily="18" charset="0"/>
              </a:rPr>
              <a:t> neutral</a:t>
            </a:r>
          </a:p>
          <a:p>
            <a:r>
              <a:rPr lang="de-DE" sz="1200" dirty="0">
                <a:latin typeface="Times New Roman" panose="02020603050405020304" pitchFamily="18" charset="0"/>
                <a:cs typeface="Times New Roman" panose="02020603050405020304" pitchFamily="18" charset="0"/>
              </a:rPr>
              <a:t>Verhalten bei </a:t>
            </a:r>
            <a:r>
              <a:rPr lang="de-DE" sz="1200" dirty="0" smtClean="0">
                <a:latin typeface="Times New Roman" panose="02020603050405020304" pitchFamily="18" charset="0"/>
                <a:cs typeface="Times New Roman" panose="02020603050405020304" pitchFamily="18" charset="0"/>
              </a:rPr>
              <a:t>Erhitzen:</a:t>
            </a:r>
            <a:r>
              <a:rPr lang="de-DE" sz="1200" dirty="0">
                <a:latin typeface="Times New Roman" panose="02020603050405020304" pitchFamily="18" charset="0"/>
                <a:cs typeface="Times New Roman" panose="02020603050405020304" pitchFamily="18" charset="0"/>
              </a:rPr>
              <a:t>	</a:t>
            </a:r>
            <a:r>
              <a:rPr lang="de-DE" sz="1200" dirty="0" smtClean="0">
                <a:latin typeface="Times New Roman" panose="02020603050405020304" pitchFamily="18" charset="0"/>
                <a:cs typeface="Times New Roman" panose="02020603050405020304" pitchFamily="18" charset="0"/>
              </a:rPr>
              <a:t>beginnt </a:t>
            </a:r>
            <a:r>
              <a:rPr lang="de-DE" sz="1200" dirty="0">
                <a:latin typeface="Times New Roman" panose="02020603050405020304" pitchFamily="18" charset="0"/>
                <a:cs typeface="Times New Roman" panose="02020603050405020304" pitchFamily="18" charset="0"/>
              </a:rPr>
              <a:t>zu brennen </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brennbar</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w</a:t>
            </a:r>
            <a:r>
              <a:rPr lang="de-DE" sz="1200" dirty="0" smtClean="0">
                <a:latin typeface="Times New Roman" panose="02020603050405020304" pitchFamily="18" charset="0"/>
                <a:cs typeface="Times New Roman" panose="02020603050405020304" pitchFamily="18" charset="0"/>
              </a:rPr>
              <a:t>ird </a:t>
            </a:r>
            <a:r>
              <a:rPr lang="de-DE" sz="1200" dirty="0">
                <a:latin typeface="Times New Roman" panose="02020603050405020304" pitchFamily="18" charset="0"/>
                <a:cs typeface="Times New Roman" panose="02020603050405020304" pitchFamily="18" charset="0"/>
              </a:rPr>
              <a:t>flüssig und </a:t>
            </a:r>
            <a:r>
              <a:rPr lang="de-DE" sz="1200" dirty="0" smtClean="0">
                <a:latin typeface="Times New Roman" panose="02020603050405020304" pitchFamily="18" charset="0"/>
                <a:cs typeface="Times New Roman" panose="02020603050405020304" pitchFamily="18" charset="0"/>
              </a:rPr>
              <a:t>braun (karamellisiert</a:t>
            </a:r>
            <a:r>
              <a:rPr lang="de-DE" sz="1200" dirty="0">
                <a:latin typeface="Times New Roman" panose="02020603050405020304" pitchFamily="18" charset="0"/>
                <a:cs typeface="Times New Roman" panose="02020603050405020304" pitchFamily="18" charset="0"/>
              </a:rPr>
              <a:t>)</a:t>
            </a:r>
          </a:p>
        </p:txBody>
      </p:sp>
      <p:sp>
        <p:nvSpPr>
          <p:cNvPr id="19" name="Rechteck 18"/>
          <p:cNvSpPr/>
          <p:nvPr/>
        </p:nvSpPr>
        <p:spPr>
          <a:xfrm>
            <a:off x="2286000" y="3239953"/>
            <a:ext cx="4572000" cy="1200329"/>
          </a:xfrm>
          <a:prstGeom prst="rect">
            <a:avLst/>
          </a:prstGeom>
        </p:spPr>
        <p:txBody>
          <a:bodyPr>
            <a:spAutoFit/>
          </a:bodyPr>
          <a:lstStyle/>
          <a:p>
            <a:r>
              <a:rPr lang="de-DE" sz="1200" dirty="0">
                <a:latin typeface="Times New Roman" panose="02020603050405020304" pitchFamily="18" charset="0"/>
                <a:cs typeface="Times New Roman" panose="02020603050405020304" pitchFamily="18" charset="0"/>
              </a:rPr>
              <a:t>Farbe</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weiß</a:t>
            </a:r>
          </a:p>
          <a:p>
            <a:r>
              <a:rPr lang="de-DE" sz="1200" dirty="0">
                <a:latin typeface="Times New Roman" panose="02020603050405020304" pitchFamily="18" charset="0"/>
                <a:cs typeface="Times New Roman" panose="02020603050405020304" pitchFamily="18" charset="0"/>
              </a:rPr>
              <a:t>Oberfläche</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Kristalle erkennbar</a:t>
            </a:r>
          </a:p>
          <a:p>
            <a:r>
              <a:rPr lang="de-DE" sz="1200" dirty="0">
                <a:latin typeface="Times New Roman" panose="02020603050405020304" pitchFamily="18" charset="0"/>
                <a:cs typeface="Times New Roman" panose="02020603050405020304" pitchFamily="18" charset="0"/>
              </a:rPr>
              <a:t>Löslichkeit in Wasser</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gut löslich</a:t>
            </a:r>
          </a:p>
          <a:p>
            <a:r>
              <a:rPr lang="de-DE" sz="1200" dirty="0">
                <a:latin typeface="Times New Roman" panose="02020603050405020304" pitchFamily="18" charset="0"/>
                <a:cs typeface="Times New Roman" panose="02020603050405020304" pitchFamily="18" charset="0"/>
              </a:rPr>
              <a:t>Farbe des Indikatorpapiers</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rot </a:t>
            </a:r>
            <a:r>
              <a:rPr lang="de-DE" sz="1200" dirty="0">
                <a:latin typeface="Times New Roman" panose="02020603050405020304" pitchFamily="18" charset="0"/>
                <a:cs typeface="Times New Roman" panose="02020603050405020304" pitchFamily="18" charset="0"/>
                <a:sym typeface="Wingdings"/>
              </a:rPr>
              <a:t></a:t>
            </a:r>
            <a:r>
              <a:rPr lang="de-DE" sz="1200" dirty="0">
                <a:latin typeface="Times New Roman" panose="02020603050405020304" pitchFamily="18" charset="0"/>
                <a:cs typeface="Times New Roman" panose="02020603050405020304" pitchFamily="18" charset="0"/>
              </a:rPr>
              <a:t> sauer</a:t>
            </a:r>
          </a:p>
          <a:p>
            <a:r>
              <a:rPr lang="de-DE" sz="1200" dirty="0">
                <a:latin typeface="Times New Roman" panose="02020603050405020304" pitchFamily="18" charset="0"/>
                <a:cs typeface="Times New Roman" panose="02020603050405020304" pitchFamily="18" charset="0"/>
              </a:rPr>
              <a:t>Verhalten bei Erhitzen:	</a:t>
            </a:r>
            <a:r>
              <a:rPr lang="de-DE" sz="1200" dirty="0" smtClean="0">
                <a:latin typeface="Times New Roman" panose="02020603050405020304" pitchFamily="18" charset="0"/>
                <a:cs typeface="Times New Roman" panose="02020603050405020304" pitchFamily="18" charset="0"/>
              </a:rPr>
              <a:t>beginnt </a:t>
            </a:r>
            <a:r>
              <a:rPr lang="de-DE" sz="1200" dirty="0">
                <a:latin typeface="Times New Roman" panose="02020603050405020304" pitchFamily="18" charset="0"/>
                <a:cs typeface="Times New Roman" panose="02020603050405020304" pitchFamily="18" charset="0"/>
              </a:rPr>
              <a:t>zu brennen (brennbar)</a:t>
            </a:r>
          </a:p>
          <a:p>
            <a:r>
              <a:rPr lang="de-DE" sz="1200" dirty="0">
                <a:latin typeface="Times New Roman" panose="02020603050405020304" pitchFamily="18" charset="0"/>
                <a:cs typeface="Times New Roman" panose="02020603050405020304" pitchFamily="18" charset="0"/>
              </a:rPr>
              <a:t>		w</a:t>
            </a:r>
            <a:r>
              <a:rPr lang="de-DE" sz="1200" dirty="0" smtClean="0">
                <a:latin typeface="Times New Roman" panose="02020603050405020304" pitchFamily="18" charset="0"/>
                <a:cs typeface="Times New Roman" panose="02020603050405020304" pitchFamily="18" charset="0"/>
              </a:rPr>
              <a:t>ird </a:t>
            </a:r>
            <a:r>
              <a:rPr lang="de-DE" sz="1200" dirty="0">
                <a:latin typeface="Times New Roman" panose="02020603050405020304" pitchFamily="18" charset="0"/>
                <a:cs typeface="Times New Roman" panose="02020603050405020304" pitchFamily="18" charset="0"/>
              </a:rPr>
              <a:t>flüssig und verdampft</a:t>
            </a:r>
          </a:p>
        </p:txBody>
      </p:sp>
      <p:sp>
        <p:nvSpPr>
          <p:cNvPr id="20" name="Rechteck 19"/>
          <p:cNvSpPr/>
          <p:nvPr/>
        </p:nvSpPr>
        <p:spPr>
          <a:xfrm>
            <a:off x="2269151" y="5373216"/>
            <a:ext cx="4572000" cy="1015663"/>
          </a:xfrm>
          <a:prstGeom prst="rect">
            <a:avLst/>
          </a:prstGeom>
        </p:spPr>
        <p:txBody>
          <a:bodyPr>
            <a:spAutoFit/>
          </a:bodyPr>
          <a:lstStyle/>
          <a:p>
            <a:r>
              <a:rPr lang="de-DE" sz="1200" dirty="0">
                <a:latin typeface="Times New Roman" panose="02020603050405020304" pitchFamily="18" charset="0"/>
                <a:cs typeface="Times New Roman" panose="02020603050405020304" pitchFamily="18" charset="0"/>
              </a:rPr>
              <a:t>Farbe</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weiß</a:t>
            </a:r>
          </a:p>
          <a:p>
            <a:r>
              <a:rPr lang="de-DE" sz="1200" dirty="0">
                <a:latin typeface="Times New Roman" panose="02020603050405020304" pitchFamily="18" charset="0"/>
                <a:cs typeface="Times New Roman" panose="02020603050405020304" pitchFamily="18" charset="0"/>
              </a:rPr>
              <a:t>Oberfläche</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pulverig</a:t>
            </a:r>
          </a:p>
          <a:p>
            <a:r>
              <a:rPr lang="de-DE" sz="1200" dirty="0">
                <a:latin typeface="Times New Roman" panose="02020603050405020304" pitchFamily="18" charset="0"/>
                <a:cs typeface="Times New Roman" panose="02020603050405020304" pitchFamily="18" charset="0"/>
              </a:rPr>
              <a:t>Löslichkeit in Wasser</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nicht löslich</a:t>
            </a:r>
          </a:p>
          <a:p>
            <a:r>
              <a:rPr lang="de-DE" sz="1200" dirty="0">
                <a:latin typeface="Times New Roman" panose="02020603050405020304" pitchFamily="18" charset="0"/>
                <a:cs typeface="Times New Roman" panose="02020603050405020304" pitchFamily="18" charset="0"/>
              </a:rPr>
              <a:t>Farbe des Indikatorpapiers</a:t>
            </a:r>
            <a:r>
              <a:rPr lang="de-DE" sz="1200" dirty="0" smtClean="0">
                <a:latin typeface="Times New Roman" panose="02020603050405020304" pitchFamily="18" charset="0"/>
                <a:cs typeface="Times New Roman" panose="02020603050405020304" pitchFamily="18" charset="0"/>
              </a:rPr>
              <a:t>:</a:t>
            </a:r>
            <a:r>
              <a:rPr lang="de-DE" sz="1200" dirty="0">
                <a:latin typeface="Times New Roman" panose="02020603050405020304" pitchFamily="18" charset="0"/>
                <a:cs typeface="Times New Roman" panose="02020603050405020304" pitchFamily="18" charset="0"/>
              </a:rPr>
              <a:t>	gelb </a:t>
            </a:r>
            <a:r>
              <a:rPr lang="de-DE" sz="1200" dirty="0">
                <a:latin typeface="Times New Roman" panose="02020603050405020304" pitchFamily="18" charset="0"/>
                <a:cs typeface="Times New Roman" panose="02020603050405020304" pitchFamily="18" charset="0"/>
                <a:sym typeface="Wingdings"/>
              </a:rPr>
              <a:t></a:t>
            </a:r>
            <a:r>
              <a:rPr lang="de-DE" sz="1200" dirty="0">
                <a:latin typeface="Times New Roman" panose="02020603050405020304" pitchFamily="18" charset="0"/>
                <a:cs typeface="Times New Roman" panose="02020603050405020304" pitchFamily="18" charset="0"/>
              </a:rPr>
              <a:t> neutral</a:t>
            </a:r>
          </a:p>
          <a:p>
            <a:r>
              <a:rPr lang="de-DE" sz="1200" dirty="0">
                <a:latin typeface="Times New Roman" panose="02020603050405020304" pitchFamily="18" charset="0"/>
                <a:cs typeface="Times New Roman" panose="02020603050405020304" pitchFamily="18" charset="0"/>
              </a:rPr>
              <a:t>Verhalten bei Erhitzen:	</a:t>
            </a:r>
            <a:r>
              <a:rPr lang="de-DE" sz="1200" dirty="0" smtClean="0">
                <a:latin typeface="Times New Roman" panose="02020603050405020304" pitchFamily="18" charset="0"/>
                <a:cs typeface="Times New Roman" panose="02020603050405020304" pitchFamily="18" charset="0"/>
              </a:rPr>
              <a:t>wird </a:t>
            </a:r>
            <a:r>
              <a:rPr lang="de-DE" sz="1200" dirty="0">
                <a:latin typeface="Times New Roman" panose="02020603050405020304" pitchFamily="18" charset="0"/>
                <a:cs typeface="Times New Roman" panose="02020603050405020304" pitchFamily="18" charset="0"/>
              </a:rPr>
              <a:t>schwarz</a:t>
            </a:r>
          </a:p>
        </p:txBody>
      </p:sp>
      <p:sp>
        <p:nvSpPr>
          <p:cNvPr id="21" name="Band nach unten 20"/>
          <p:cNvSpPr/>
          <p:nvPr/>
        </p:nvSpPr>
        <p:spPr>
          <a:xfrm>
            <a:off x="2755086" y="4725144"/>
            <a:ext cx="3648075" cy="353753"/>
          </a:xfrm>
          <a:prstGeom prst="ribbon">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de-DE" sz="1400" dirty="0" smtClean="0">
                <a:latin typeface="Times New Roman"/>
                <a:ea typeface="Calibri"/>
                <a:cs typeface="Times New Roman"/>
              </a:rPr>
              <a:t>Mehl</a:t>
            </a:r>
            <a:endParaRPr lang="de-DE" sz="1000" dirty="0">
              <a:effectLst/>
              <a:ea typeface="Calibri"/>
              <a:cs typeface="Times New Roman"/>
            </a:endParaRPr>
          </a:p>
        </p:txBody>
      </p:sp>
      <p:sp>
        <p:nvSpPr>
          <p:cNvPr id="22" name="Band nach unten 21"/>
          <p:cNvSpPr/>
          <p:nvPr/>
        </p:nvSpPr>
        <p:spPr>
          <a:xfrm>
            <a:off x="2731113" y="2708920"/>
            <a:ext cx="3648075" cy="353753"/>
          </a:xfrm>
          <a:prstGeom prst="ribbon">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50000"/>
              </a:lnSpc>
              <a:spcAft>
                <a:spcPts val="0"/>
              </a:spcAft>
            </a:pPr>
            <a:r>
              <a:rPr lang="de-DE" sz="1400" dirty="0" smtClean="0">
                <a:latin typeface="Times New Roman"/>
                <a:ea typeface="Calibri"/>
                <a:cs typeface="Times New Roman"/>
              </a:rPr>
              <a:t>Zitronensäure</a:t>
            </a:r>
            <a:endParaRPr lang="de-DE" sz="1000" dirty="0">
              <a:effectLst/>
              <a:ea typeface="Calibri"/>
              <a:cs typeface="Times New Roman"/>
            </a:endParaRPr>
          </a:p>
        </p:txBody>
      </p:sp>
    </p:spTree>
    <p:extLst>
      <p:ext uri="{BB962C8B-B14F-4D97-AF65-F5344CB8AC3E}">
        <p14:creationId xmlns:p14="http://schemas.microsoft.com/office/powerpoint/2010/main" val="3371436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bgerundetes Rechteck 7"/>
          <p:cNvSpPr/>
          <p:nvPr/>
        </p:nvSpPr>
        <p:spPr>
          <a:xfrm>
            <a:off x="1043608" y="548680"/>
            <a:ext cx="7560840" cy="5992418"/>
          </a:xfrm>
          <a:prstGeom prst="roundRect">
            <a:avLst/>
          </a:prstGeom>
          <a:gradFill>
            <a:gsLst>
              <a:gs pos="0">
                <a:schemeClr val="accent1">
                  <a:tint val="66000"/>
                  <a:satMod val="160000"/>
                </a:schemeClr>
              </a:gs>
              <a:gs pos="0">
                <a:schemeClr val="accent1">
                  <a:lumMod val="0"/>
                  <a:lumOff val="100000"/>
                  <a:alpha val="63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400" b="1" dirty="0" smtClean="0">
                <a:solidFill>
                  <a:schemeClr val="tx1"/>
                </a:solidFill>
                <a:latin typeface="Times New Roman" panose="02020603050405020304" pitchFamily="18" charset="0"/>
                <a:cs typeface="Times New Roman" panose="02020603050405020304" pitchFamily="18" charset="0"/>
              </a:rPr>
              <a:t>Vielen Dank</a:t>
            </a:r>
            <a:endParaRPr lang="de-DE" sz="4400" b="1" dirty="0" smtClean="0">
              <a:solidFill>
                <a:schemeClr val="tx1"/>
              </a:solidFill>
              <a:latin typeface="Times New Roman" panose="02020603050405020304" pitchFamily="18" charset="0"/>
              <a:cs typeface="Times New Roman" panose="02020603050405020304" pitchFamily="18" charset="0"/>
            </a:endParaRPr>
          </a:p>
          <a:p>
            <a:pPr algn="ctr"/>
            <a:endParaRPr lang="de-DE" sz="4400" b="1" dirty="0" smtClean="0">
              <a:solidFill>
                <a:schemeClr val="tx1"/>
              </a:solidFill>
              <a:latin typeface="Times New Roman" panose="02020603050405020304" pitchFamily="18" charset="0"/>
              <a:cs typeface="Times New Roman" panose="02020603050405020304" pitchFamily="18" charset="0"/>
            </a:endParaRPr>
          </a:p>
          <a:p>
            <a:pPr algn="ctr"/>
            <a:r>
              <a:rPr lang="de-DE" sz="4400" b="1" dirty="0" smtClean="0">
                <a:solidFill>
                  <a:schemeClr val="tx1"/>
                </a:solidFill>
                <a:latin typeface="Times New Roman" panose="02020603050405020304" pitchFamily="18" charset="0"/>
                <a:cs typeface="Times New Roman" panose="02020603050405020304" pitchFamily="18" charset="0"/>
              </a:rPr>
              <a:t>für eure </a:t>
            </a:r>
          </a:p>
          <a:p>
            <a:pPr algn="ctr"/>
            <a:endParaRPr lang="de-DE" sz="4400" b="1" dirty="0" smtClean="0">
              <a:solidFill>
                <a:schemeClr val="tx1"/>
              </a:solidFill>
              <a:latin typeface="Times New Roman" panose="02020603050405020304" pitchFamily="18" charset="0"/>
              <a:cs typeface="Times New Roman" panose="02020603050405020304" pitchFamily="18" charset="0"/>
            </a:endParaRPr>
          </a:p>
          <a:p>
            <a:pPr algn="ctr"/>
            <a:r>
              <a:rPr lang="de-DE" sz="4400" b="1" smtClean="0">
                <a:solidFill>
                  <a:schemeClr val="tx1"/>
                </a:solidFill>
                <a:latin typeface="Times New Roman" panose="02020603050405020304" pitchFamily="18" charset="0"/>
                <a:cs typeface="Times New Roman" panose="02020603050405020304" pitchFamily="18" charset="0"/>
              </a:rPr>
              <a:t>Aufmerksamkeit!</a:t>
            </a:r>
            <a:endParaRPr lang="de-DE" sz="4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0770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Words>
  <Application>Microsoft Office PowerPoint</Application>
  <PresentationFormat>Bildschirmpräsentation (4:3)</PresentationFormat>
  <Paragraphs>84</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TUD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Fletcher</dc:creator>
  <cp:lastModifiedBy>Sibys</cp:lastModifiedBy>
  <cp:revision>29</cp:revision>
  <dcterms:created xsi:type="dcterms:W3CDTF">2014-02-04T20:05:56Z</dcterms:created>
  <dcterms:modified xsi:type="dcterms:W3CDTF">2014-03-23T16:41:47Z</dcterms:modified>
</cp:coreProperties>
</file>