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8" r:id="rId6"/>
    <p:sldId id="267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" y="0"/>
            <a:ext cx="57943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8405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9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90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83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51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15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763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4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9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670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82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27F42-EEA2-4B36-8FB7-11D94B42E83A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4169F-A8F0-4CDE-8A51-1AAB28A48F4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9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2.gstatic.com/images?q=tbn:ANd9GcT42c-D7_iO-GSq7Do1NTrrXlvhsPQSpc17eKD-rZshINDCJDQv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6000" contrast="-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88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44344"/>
            <a:ext cx="1171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5615" y="2807417"/>
            <a:ext cx="5688633" cy="333692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altLang="de-DE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Bezahlen</a:t>
            </a:r>
            <a:r>
              <a:rPr lang="en-US" altLang="de-D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 per Handy: Mobile Payment</a:t>
            </a: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Fach: Gesellschaftswissenschaften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de-DE" altLang="de-DE" sz="26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de-DE" altLang="de-DE" sz="2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</a:rPr>
              <a:t>Jahrgangstufe:  9</a:t>
            </a:r>
            <a:r>
              <a:rPr lang="de-DE" altLang="de-D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./10</a:t>
            </a:r>
            <a:r>
              <a:rPr lang="de-DE" altLang="de-DE" sz="2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</a:rPr>
              <a:t>.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115616" y="6144343"/>
            <a:ext cx="17604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Autor: </a:t>
            </a:r>
            <a:r>
              <a:rPr lang="de-DE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Daphne </a:t>
            </a:r>
            <a:r>
              <a:rPr lang="de-DE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Selck</a:t>
            </a:r>
            <a:endParaRPr lang="de-DE" sz="14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fik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57566"/>
            <a:ext cx="2164080" cy="4813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26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29134"/>
              </p:ext>
            </p:extLst>
          </p:nvPr>
        </p:nvGraphicFramePr>
        <p:xfrm>
          <a:off x="899592" y="3140968"/>
          <a:ext cx="7780245" cy="3383407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5908037"/>
              </a:tblGrid>
              <a:tr h="24482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de-DE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Handlungsanlass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Bezahlen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 Handy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Mobile Payment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Die Idee des bargeldlosen Bezahlens ist nicht neu. Man muss nicht immer Geld mit sich rumtragen, man kann auch einfach mit seiner EC- oder Kreditkarte zahlen. Bei dieser Methode reicht es aus, einfach nur sein Handy dabei zu haben und sich die dazu passende App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herunterzuladen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Deutschland wird seit Jahren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versucht,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dieses Prozedere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einzuführen. Nun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sind auch mehrere Geschäfte bei diesem Trend mit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eingestiegen. Immer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mehr von diesen bieten dieses Bezahlsystem via App an.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 descr="https://encrypted-tbn2.gstatic.com/images?q=tbn:ANd9GcT42c-D7_iO-GSq7Do1NTrrXlvhsPQSpc17eKD-rZshINDCJDQv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656224"/>
            <a:ext cx="2376264" cy="208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8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234053"/>
              </p:ext>
            </p:extLst>
          </p:nvPr>
        </p:nvGraphicFramePr>
        <p:xfrm>
          <a:off x="755576" y="332656"/>
          <a:ext cx="8136905" cy="5832648"/>
        </p:xfrm>
        <a:graphic>
          <a:graphicData uri="http://schemas.openxmlformats.org/drawingml/2006/table">
            <a:tbl>
              <a:tblPr firstRow="1" firstCol="1" bandRow="1"/>
              <a:tblGrid>
                <a:gridCol w="2025521"/>
                <a:gridCol w="6111384"/>
              </a:tblGrid>
              <a:tr h="17926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Aufgabenstellung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73700" algn="l"/>
                        </a:tabLs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Im den einzelnen Ausschnitten der Informationsbroschüren findet ihr einen Überblick über einzelne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Vorteile.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73700" algn="l"/>
                        </a:tabLs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Lest die „Broschüren“ und schreibt die einzelnen Vorteile</a:t>
                      </a:r>
                      <a:b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raus, überlegt euch mögliche Nachteile. </a:t>
                      </a:r>
                    </a:p>
                    <a:p>
                      <a:pPr marL="177800" indent="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73700" algn="l"/>
                        </a:tabLst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Würdet ihr euch für oder gegen diese </a:t>
                      </a:r>
                      <a:b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Bezahlmethode </a:t>
                      </a: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entscheiden? </a:t>
                      </a: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9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Materialvorgaben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8900" lvl="0" indent="0">
                        <a:buFont typeface="Arial" panose="020B0604020202020204" pitchFamily="34" charset="0"/>
                        <a:buNone/>
                      </a:pPr>
                      <a:endParaRPr lang="de-DE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88900" lvl="0" indent="0">
                        <a:buFont typeface="Arial" panose="020B0604020202020204" pitchFamily="34" charset="0"/>
                        <a:buNone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+mn-ea"/>
                          <a:cs typeface="+mn-cs"/>
                        </a:rPr>
                        <a:t>Informationsmaterial: Ausschnitte aus verschiedenen Informationsbroschüren zweier Geschäfte/Unternehmen</a:t>
                      </a:r>
                    </a:p>
                  </a:txBody>
                  <a:tcPr marL="40750" marR="407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 descr="MC900252523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108585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1" descr="MC900252513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33" y="4143499"/>
            <a:ext cx="9144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76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080429"/>
              </p:ext>
            </p:extLst>
          </p:nvPr>
        </p:nvGraphicFramePr>
        <p:xfrm>
          <a:off x="574846" y="0"/>
          <a:ext cx="8533658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070541"/>
                <a:gridCol w="646311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Informationsmaterialien-1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908720"/>
            <a:ext cx="8379217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/>
              <a:t>G</a:t>
            </a:r>
            <a:r>
              <a:rPr lang="de-DE" b="1" u="sng" dirty="0">
                <a:latin typeface="Times" pitchFamily="18" charset="0"/>
              </a:rPr>
              <a:t>eschäft 1:</a:t>
            </a:r>
            <a:endParaRPr lang="de-DE" dirty="0">
              <a:latin typeface="Times" pitchFamily="18" charset="0"/>
            </a:endParaRPr>
          </a:p>
          <a:p>
            <a:r>
              <a:rPr lang="de-DE" dirty="0">
                <a:latin typeface="Times" pitchFamily="18" charset="0"/>
              </a:rPr>
              <a:t> </a:t>
            </a:r>
          </a:p>
          <a:p>
            <a:r>
              <a:rPr lang="de-DE" b="1" dirty="0">
                <a:latin typeface="Times" pitchFamily="18" charset="0"/>
              </a:rPr>
              <a:t>Ohne Bargeld bezahlen und dabei sparen </a:t>
            </a:r>
            <a:r>
              <a:rPr lang="de-DE" b="1" dirty="0" smtClean="0">
                <a:latin typeface="Times" pitchFamily="18" charset="0"/>
              </a:rPr>
              <a:t>– </a:t>
            </a:r>
            <a:r>
              <a:rPr lang="de-DE" b="1" dirty="0">
                <a:latin typeface="Times" pitchFamily="18" charset="0"/>
              </a:rPr>
              <a:t>geht jetzt </a:t>
            </a:r>
            <a:r>
              <a:rPr lang="de-DE" b="1" dirty="0" smtClean="0">
                <a:latin typeface="Times" pitchFamily="18" charset="0"/>
              </a:rPr>
              <a:t>alles</a:t>
            </a:r>
          </a:p>
          <a:p>
            <a:r>
              <a:rPr lang="de-DE" b="1" dirty="0" smtClean="0">
                <a:latin typeface="Times" pitchFamily="18" charset="0"/>
              </a:rPr>
              <a:t>mit </a:t>
            </a:r>
            <a:r>
              <a:rPr lang="de-DE" b="1" dirty="0">
                <a:latin typeface="Times" pitchFamily="18" charset="0"/>
              </a:rPr>
              <a:t>der Bezahl-App auf Ihrem Smartphone!</a:t>
            </a:r>
          </a:p>
          <a:p>
            <a:r>
              <a:rPr lang="de-DE" dirty="0">
                <a:latin typeface="Times" pitchFamily="18" charset="0"/>
              </a:rPr>
              <a:t>Sie haben die </a:t>
            </a:r>
            <a:r>
              <a:rPr lang="de-DE" dirty="0" smtClean="0">
                <a:latin typeface="Times" pitchFamily="18" charset="0"/>
              </a:rPr>
              <a:t>Möglichkeit, </a:t>
            </a:r>
            <a:r>
              <a:rPr lang="de-DE" dirty="0">
                <a:latin typeface="Times" pitchFamily="18" charset="0"/>
              </a:rPr>
              <a:t>bei uns komplett ohne Bargeld oder Karten zu zahlen. </a:t>
            </a:r>
            <a:endParaRPr lang="de-DE" dirty="0" smtClean="0">
              <a:latin typeface="Times" pitchFamily="18" charset="0"/>
            </a:endParaRPr>
          </a:p>
          <a:p>
            <a:r>
              <a:rPr lang="de-DE" dirty="0" smtClean="0">
                <a:latin typeface="Times" pitchFamily="18" charset="0"/>
              </a:rPr>
              <a:t>Ihr </a:t>
            </a:r>
            <a:r>
              <a:rPr lang="de-DE" dirty="0">
                <a:latin typeface="Times" pitchFamily="18" charset="0"/>
              </a:rPr>
              <a:t>Telefon übernimmt dies nun für Sie: </a:t>
            </a:r>
            <a:r>
              <a:rPr lang="de-DE" dirty="0" smtClean="0">
                <a:latin typeface="Times" pitchFamily="18" charset="0"/>
              </a:rPr>
              <a:t>In </a:t>
            </a:r>
            <a:r>
              <a:rPr lang="de-DE" dirty="0">
                <a:latin typeface="Times" pitchFamily="18" charset="0"/>
              </a:rPr>
              <a:t>immer mehr Geschäftsstellen </a:t>
            </a:r>
            <a:r>
              <a:rPr lang="de-DE" dirty="0" smtClean="0">
                <a:latin typeface="Times" pitchFamily="18" charset="0"/>
              </a:rPr>
              <a:t>unseres</a:t>
            </a:r>
          </a:p>
          <a:p>
            <a:r>
              <a:rPr lang="de-DE" dirty="0" smtClean="0">
                <a:latin typeface="Times" pitchFamily="18" charset="0"/>
              </a:rPr>
              <a:t>Unternehmens </a:t>
            </a:r>
            <a:r>
              <a:rPr lang="de-DE" dirty="0" smtClean="0">
                <a:latin typeface="Times" pitchFamily="18" charset="0"/>
              </a:rPr>
              <a:t>besteht </a:t>
            </a:r>
            <a:r>
              <a:rPr lang="de-DE" dirty="0">
                <a:latin typeface="Times" pitchFamily="18" charset="0"/>
              </a:rPr>
              <a:t>dieses Angebot. </a:t>
            </a:r>
            <a:r>
              <a:rPr lang="de-DE" dirty="0" smtClean="0">
                <a:latin typeface="Times" pitchFamily="18" charset="0"/>
              </a:rPr>
              <a:t>Alles, </a:t>
            </a:r>
            <a:r>
              <a:rPr lang="de-DE" dirty="0">
                <a:latin typeface="Times" pitchFamily="18" charset="0"/>
              </a:rPr>
              <a:t>was Sie nur dafür benötigen, ist </a:t>
            </a:r>
            <a:r>
              <a:rPr lang="de-DE" dirty="0" smtClean="0">
                <a:latin typeface="Times" pitchFamily="18" charset="0"/>
              </a:rPr>
              <a:t>die</a:t>
            </a:r>
          </a:p>
          <a:p>
            <a:r>
              <a:rPr lang="de-DE" dirty="0" smtClean="0">
                <a:latin typeface="Times" pitchFamily="18" charset="0"/>
              </a:rPr>
              <a:t>neueste </a:t>
            </a:r>
            <a:r>
              <a:rPr lang="de-DE" dirty="0">
                <a:latin typeface="Times" pitchFamily="18" charset="0"/>
              </a:rPr>
              <a:t>Version unserer App.</a:t>
            </a:r>
            <a:br>
              <a:rPr lang="de-DE" dirty="0">
                <a:latin typeface="Times" pitchFamily="18" charset="0"/>
              </a:rPr>
            </a:br>
            <a:r>
              <a:rPr lang="de-DE" dirty="0">
                <a:latin typeface="Times" pitchFamily="18" charset="0"/>
              </a:rPr>
              <a:t/>
            </a:r>
            <a:br>
              <a:rPr lang="de-DE" dirty="0">
                <a:latin typeface="Times" pitchFamily="18" charset="0"/>
              </a:rPr>
            </a:br>
            <a:r>
              <a:rPr lang="de-DE" b="1" dirty="0">
                <a:latin typeface="Times" pitchFamily="18" charset="0"/>
              </a:rPr>
              <a:t>Warum sich das für Sie lohnt:</a:t>
            </a:r>
            <a:endParaRPr lang="de-DE" dirty="0">
              <a:latin typeface="Times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Times" pitchFamily="18" charset="0"/>
              </a:rPr>
              <a:t>An der Kasse geht's schneller.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Times" pitchFamily="18" charset="0"/>
              </a:rPr>
              <a:t>Aktuelle Coupons und Gutscheine werden automatisch für Sie eingelöst, </a:t>
            </a:r>
            <a:r>
              <a:rPr lang="de-DE" dirty="0" smtClean="0">
                <a:latin typeface="Times" pitchFamily="18" charset="0"/>
              </a:rPr>
              <a:t>dass</a:t>
            </a:r>
            <a:br>
              <a:rPr lang="de-DE" dirty="0" smtClean="0">
                <a:latin typeface="Times" pitchFamily="18" charset="0"/>
              </a:rPr>
            </a:br>
            <a:r>
              <a:rPr lang="de-DE" dirty="0" smtClean="0">
                <a:latin typeface="Times" pitchFamily="18" charset="0"/>
              </a:rPr>
              <a:t>heißt </a:t>
            </a:r>
            <a:r>
              <a:rPr lang="de-DE" dirty="0">
                <a:latin typeface="Times" pitchFamily="18" charset="0"/>
              </a:rPr>
              <a:t>bares Geld sparen</a:t>
            </a:r>
            <a:r>
              <a:rPr lang="de-DE" dirty="0" smtClean="0">
                <a:latin typeface="Times" pitchFamily="18" charset="0"/>
              </a:rPr>
              <a:t>. </a:t>
            </a:r>
            <a:endParaRPr lang="de-DE" dirty="0" smtClean="0">
              <a:latin typeface="Times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Times" pitchFamily="18" charset="0"/>
              </a:rPr>
              <a:t>Es </a:t>
            </a:r>
            <a:r>
              <a:rPr lang="de-DE" dirty="0">
                <a:latin typeface="Times" pitchFamily="18" charset="0"/>
              </a:rPr>
              <a:t>wird die aktuellste </a:t>
            </a:r>
            <a:r>
              <a:rPr lang="de-DE" dirty="0" smtClean="0">
                <a:latin typeface="Times" pitchFamily="18" charset="0"/>
              </a:rPr>
              <a:t>Verschlüsselungs-Software </a:t>
            </a:r>
            <a:r>
              <a:rPr lang="de-DE" dirty="0" smtClean="0">
                <a:latin typeface="Times" pitchFamily="18" charset="0"/>
              </a:rPr>
              <a:t>benutzt und </a:t>
            </a:r>
            <a:r>
              <a:rPr lang="de-DE" dirty="0">
                <a:latin typeface="Times" pitchFamily="18" charset="0"/>
              </a:rPr>
              <a:t>somit sind Ihre </a:t>
            </a:r>
            <a:r>
              <a:rPr lang="de-DE" dirty="0" smtClean="0">
                <a:latin typeface="Times" pitchFamily="18" charset="0"/>
              </a:rPr>
              <a:t>Daten</a:t>
            </a:r>
            <a:br>
              <a:rPr lang="de-DE" dirty="0" smtClean="0">
                <a:latin typeface="Times" pitchFamily="18" charset="0"/>
              </a:rPr>
            </a:br>
            <a:r>
              <a:rPr lang="de-DE" dirty="0" smtClean="0">
                <a:latin typeface="Times" pitchFamily="18" charset="0"/>
              </a:rPr>
              <a:t>vollkommen </a:t>
            </a:r>
            <a:r>
              <a:rPr lang="de-DE" dirty="0">
                <a:latin typeface="Times" pitchFamily="18" charset="0"/>
              </a:rPr>
              <a:t>sicher. Die Daten werden nirgends gespeichert.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Times" pitchFamily="18" charset="0"/>
              </a:rPr>
              <a:t>Automatische Speicherung </a:t>
            </a:r>
            <a:r>
              <a:rPr lang="de-DE" dirty="0" smtClean="0">
                <a:latin typeface="Times" pitchFamily="18" charset="0"/>
              </a:rPr>
              <a:t>der Kassenbons</a:t>
            </a:r>
            <a:r>
              <a:rPr lang="de-DE" dirty="0">
                <a:latin typeface="Times" pitchFamily="18" charset="0"/>
              </a:rPr>
              <a:t>. </a:t>
            </a:r>
            <a:r>
              <a:rPr lang="de-DE" dirty="0" smtClean="0">
                <a:latin typeface="Times" pitchFamily="18" charset="0"/>
              </a:rPr>
              <a:t>Per </a:t>
            </a:r>
            <a:r>
              <a:rPr lang="de-DE" dirty="0" smtClean="0">
                <a:latin typeface="Times" pitchFamily="18" charset="0"/>
              </a:rPr>
              <a:t>E-Mail </a:t>
            </a:r>
            <a:r>
              <a:rPr lang="de-DE" dirty="0">
                <a:latin typeface="Times" pitchFamily="18" charset="0"/>
              </a:rPr>
              <a:t>werden sie Ihnen </a:t>
            </a:r>
            <a:r>
              <a:rPr lang="de-DE" dirty="0" smtClean="0">
                <a:latin typeface="Times" pitchFamily="18" charset="0"/>
              </a:rPr>
              <a:t>übermittelt.</a:t>
            </a:r>
            <a:endParaRPr lang="de-DE" dirty="0">
              <a:latin typeface="Times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>
                <a:latin typeface="Times" pitchFamily="18" charset="0"/>
              </a:rPr>
              <a:t>Alles ist absolut </a:t>
            </a:r>
            <a:r>
              <a:rPr lang="de-DE" dirty="0" smtClean="0">
                <a:latin typeface="Times" pitchFamily="18" charset="0"/>
              </a:rPr>
              <a:t>kostenlos.</a:t>
            </a:r>
            <a:endParaRPr lang="de-DE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3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491736"/>
              </p:ext>
            </p:extLst>
          </p:nvPr>
        </p:nvGraphicFramePr>
        <p:xfrm>
          <a:off x="574846" y="0"/>
          <a:ext cx="8533658" cy="360040"/>
        </p:xfrm>
        <a:graphic>
          <a:graphicData uri="http://schemas.openxmlformats.org/drawingml/2006/table">
            <a:tbl>
              <a:tblPr firstRow="1" firstCol="1" bandRow="1"/>
              <a:tblGrid>
                <a:gridCol w="2070541"/>
                <a:gridCol w="6463117"/>
              </a:tblGrid>
              <a:tr h="3600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de-DE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Informationsmaterialien-2</a:t>
                      </a:r>
                      <a:endParaRPr lang="de-DE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7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50" marR="407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908720"/>
            <a:ext cx="8397235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>
                <a:latin typeface="Times" pitchFamily="18" charset="0"/>
              </a:rPr>
              <a:t>Geschäft </a:t>
            </a:r>
            <a:r>
              <a:rPr lang="de-DE" b="1" u="sng" dirty="0" smtClean="0">
                <a:latin typeface="Times" pitchFamily="18" charset="0"/>
              </a:rPr>
              <a:t>2:</a:t>
            </a:r>
          </a:p>
          <a:p>
            <a:endParaRPr lang="de-DE" dirty="0">
              <a:latin typeface="Times" pitchFamily="18" charset="0"/>
            </a:endParaRPr>
          </a:p>
          <a:p>
            <a:r>
              <a:rPr lang="de-DE" dirty="0" smtClean="0">
                <a:latin typeface="Times" pitchFamily="18" charset="0"/>
              </a:rPr>
              <a:t>So </a:t>
            </a:r>
            <a:r>
              <a:rPr lang="de-DE" dirty="0">
                <a:latin typeface="Times" pitchFamily="18" charset="0"/>
              </a:rPr>
              <a:t>geht's: Supermarkt-Einkäufe per App </a:t>
            </a:r>
            <a:r>
              <a:rPr lang="de-DE" dirty="0" smtClean="0">
                <a:latin typeface="Times" pitchFamily="18" charset="0"/>
              </a:rPr>
              <a:t>bezahlen.</a:t>
            </a:r>
            <a:r>
              <a:rPr lang="de-DE" dirty="0">
                <a:latin typeface="Times" pitchFamily="18" charset="0"/>
              </a:rPr>
              <a:t/>
            </a:r>
            <a:br>
              <a:rPr lang="de-DE" dirty="0">
                <a:latin typeface="Times" pitchFamily="18" charset="0"/>
              </a:rPr>
            </a:br>
            <a:r>
              <a:rPr lang="de-DE" b="1" i="1" dirty="0">
                <a:latin typeface="Times" pitchFamily="18" charset="0"/>
              </a:rPr>
              <a:t>Zuhause die App herunterladen, registrieren und das </a:t>
            </a:r>
            <a:r>
              <a:rPr lang="de-DE" b="1" i="1" dirty="0">
                <a:latin typeface="Times" pitchFamily="18" charset="0"/>
              </a:rPr>
              <a:t>Portemonnaie </a:t>
            </a:r>
            <a:r>
              <a:rPr lang="de-DE" b="1" i="1" dirty="0">
                <a:latin typeface="Times" pitchFamily="18" charset="0"/>
              </a:rPr>
              <a:t>kann </a:t>
            </a:r>
            <a:r>
              <a:rPr lang="de-DE" b="1" i="1" dirty="0" smtClean="0">
                <a:latin typeface="Times" pitchFamily="18" charset="0"/>
              </a:rPr>
              <a:t>zukünftig</a:t>
            </a:r>
          </a:p>
          <a:p>
            <a:r>
              <a:rPr lang="de-DE" b="1" i="1" dirty="0" smtClean="0">
                <a:latin typeface="Times" pitchFamily="18" charset="0"/>
              </a:rPr>
              <a:t>daheim </a:t>
            </a:r>
            <a:r>
              <a:rPr lang="de-DE" b="1" i="1" dirty="0">
                <a:latin typeface="Times" pitchFamily="18" charset="0"/>
              </a:rPr>
              <a:t>auf Sie warten. Auf Ihren hinterlegten Giro- oder </a:t>
            </a:r>
            <a:r>
              <a:rPr lang="de-DE" b="1" i="1" dirty="0" smtClean="0">
                <a:latin typeface="Times" pitchFamily="18" charset="0"/>
              </a:rPr>
              <a:t>Kreditkarten</a:t>
            </a:r>
          </a:p>
          <a:p>
            <a:r>
              <a:rPr lang="de-DE" b="1" i="1" dirty="0" smtClean="0">
                <a:latin typeface="Times" pitchFamily="18" charset="0"/>
              </a:rPr>
              <a:t>können </a:t>
            </a:r>
            <a:r>
              <a:rPr lang="de-DE" b="1" i="1" dirty="0">
                <a:latin typeface="Times" pitchFamily="18" charset="0"/>
              </a:rPr>
              <a:t>Sie beliebig viel Geld aufladen und dieses dann einfach nach Bedarf einsetzen.</a:t>
            </a:r>
            <a:r>
              <a:rPr lang="de-DE" dirty="0">
                <a:latin typeface="Times" pitchFamily="18" charset="0"/>
              </a:rPr>
              <a:t/>
            </a:r>
            <a:br>
              <a:rPr lang="de-DE" dirty="0">
                <a:latin typeface="Times" pitchFamily="18" charset="0"/>
              </a:rPr>
            </a:br>
            <a:r>
              <a:rPr lang="de-DE" dirty="0">
                <a:latin typeface="Times" pitchFamily="18" charset="0"/>
              </a:rPr>
              <a:t/>
            </a:r>
            <a:br>
              <a:rPr lang="de-DE" dirty="0">
                <a:latin typeface="Times" pitchFamily="18" charset="0"/>
              </a:rPr>
            </a:br>
            <a:r>
              <a:rPr lang="de-DE" b="1" i="1" dirty="0">
                <a:latin typeface="Times" pitchFamily="18" charset="0"/>
              </a:rPr>
              <a:t>An der Kasse wird einfach der QR-Code abgescannt und die Zahlung </a:t>
            </a:r>
            <a:r>
              <a:rPr lang="de-DE" b="1" i="1" dirty="0" smtClean="0">
                <a:latin typeface="Times" pitchFamily="18" charset="0"/>
              </a:rPr>
              <a:t>bestätigt.</a:t>
            </a:r>
            <a:endParaRPr lang="de-DE" dirty="0">
              <a:latin typeface="Times" pitchFamily="18" charset="0"/>
            </a:endParaRPr>
          </a:p>
          <a:p>
            <a:r>
              <a:rPr lang="de-DE" b="1" i="1" dirty="0">
                <a:latin typeface="Times" pitchFamily="18" charset="0"/>
              </a:rPr>
              <a:t>Im Test: Mit dem Handy an der Kasse</a:t>
            </a:r>
            <a:br>
              <a:rPr lang="de-DE" b="1" i="1" dirty="0">
                <a:latin typeface="Times" pitchFamily="18" charset="0"/>
              </a:rPr>
            </a:br>
            <a:r>
              <a:rPr lang="de-DE" dirty="0">
                <a:latin typeface="Times" pitchFamily="18" charset="0"/>
              </a:rPr>
              <a:t>Problemloses </a:t>
            </a:r>
            <a:r>
              <a:rPr lang="de-DE" dirty="0" smtClean="0">
                <a:latin typeface="Times" pitchFamily="18" charset="0"/>
              </a:rPr>
              <a:t>Bezahlen </a:t>
            </a:r>
            <a:r>
              <a:rPr lang="de-DE" dirty="0">
                <a:latin typeface="Times" pitchFamily="18" charset="0"/>
              </a:rPr>
              <a:t>und die </a:t>
            </a:r>
            <a:r>
              <a:rPr lang="de-DE" dirty="0" smtClean="0">
                <a:latin typeface="Times" pitchFamily="18" charset="0"/>
              </a:rPr>
              <a:t>Warteschlangen verkürzen </a:t>
            </a:r>
            <a:r>
              <a:rPr lang="de-DE" dirty="0">
                <a:latin typeface="Times" pitchFamily="18" charset="0"/>
              </a:rPr>
              <a:t>sich. Leider </a:t>
            </a:r>
            <a:r>
              <a:rPr lang="de-DE" dirty="0" smtClean="0">
                <a:latin typeface="Times" pitchFamily="18" charset="0"/>
              </a:rPr>
              <a:t>haben</a:t>
            </a:r>
          </a:p>
          <a:p>
            <a:r>
              <a:rPr lang="de-DE" dirty="0" smtClean="0">
                <a:latin typeface="Times" pitchFamily="18" charset="0"/>
              </a:rPr>
              <a:t>noch </a:t>
            </a:r>
            <a:r>
              <a:rPr lang="de-DE" dirty="0">
                <a:latin typeface="Times" pitchFamily="18" charset="0"/>
              </a:rPr>
              <a:t>nicht alle Geschäfte dieses Bezahlsystem in ihr Repertoire aufgenommen. </a:t>
            </a:r>
            <a:br>
              <a:rPr lang="de-DE" dirty="0">
                <a:latin typeface="Times" pitchFamily="18" charset="0"/>
              </a:rPr>
            </a:br>
            <a:r>
              <a:rPr lang="de-DE" i="1" dirty="0">
                <a:latin typeface="Times" pitchFamily="18" charset="0"/>
              </a:rPr>
              <a:t/>
            </a:r>
            <a:br>
              <a:rPr lang="de-DE" i="1" dirty="0">
                <a:latin typeface="Times" pitchFamily="18" charset="0"/>
              </a:rPr>
            </a:br>
            <a:r>
              <a:rPr lang="de-DE" i="1" dirty="0">
                <a:latin typeface="Times" pitchFamily="18" charset="0"/>
              </a:rPr>
              <a:t>Ablauf eines </a:t>
            </a:r>
            <a:r>
              <a:rPr lang="de-DE" i="1" dirty="0" smtClean="0">
                <a:latin typeface="Times" pitchFamily="18" charset="0"/>
              </a:rPr>
              <a:t>Bezahlvorgangs</a:t>
            </a:r>
            <a:r>
              <a:rPr lang="de-DE" i="1" dirty="0">
                <a:latin typeface="Times" pitchFamily="18" charset="0"/>
              </a:rPr>
              <a:t>:</a:t>
            </a:r>
            <a:r>
              <a:rPr lang="de-DE" dirty="0">
                <a:latin typeface="Times" pitchFamily="18" charset="0"/>
              </a:rPr>
              <a:t> Große Unterschiede zum sonstigen </a:t>
            </a:r>
            <a:r>
              <a:rPr lang="de-DE" dirty="0" smtClean="0">
                <a:latin typeface="Times" pitchFamily="18" charset="0"/>
              </a:rPr>
              <a:t>Bezahlvorgang</a:t>
            </a:r>
          </a:p>
          <a:p>
            <a:r>
              <a:rPr lang="de-DE" dirty="0" smtClean="0">
                <a:latin typeface="Times" pitchFamily="18" charset="0"/>
              </a:rPr>
              <a:t>mit </a:t>
            </a:r>
            <a:r>
              <a:rPr lang="de-DE" dirty="0">
                <a:latin typeface="Times" pitchFamily="18" charset="0"/>
              </a:rPr>
              <a:t>der EC-Karte gibt es kaum. Der Bezahlvorgang läuft ebenfalls </a:t>
            </a:r>
            <a:r>
              <a:rPr lang="de-DE" dirty="0" smtClean="0">
                <a:latin typeface="Times" pitchFamily="18" charset="0"/>
              </a:rPr>
              <a:t>ausschließlich</a:t>
            </a:r>
          </a:p>
          <a:p>
            <a:r>
              <a:rPr lang="de-DE" dirty="0" smtClean="0">
                <a:latin typeface="Times" pitchFamily="18" charset="0"/>
              </a:rPr>
              <a:t>über </a:t>
            </a:r>
            <a:r>
              <a:rPr lang="de-DE" dirty="0">
                <a:latin typeface="Times" pitchFamily="18" charset="0"/>
              </a:rPr>
              <a:t>den Kartenterminal ab. Dort muss man entweder selbst oder der </a:t>
            </a:r>
            <a:r>
              <a:rPr lang="de-DE" dirty="0" smtClean="0">
                <a:latin typeface="Times" pitchFamily="18" charset="0"/>
              </a:rPr>
              <a:t>Kassierer</a:t>
            </a:r>
          </a:p>
          <a:p>
            <a:r>
              <a:rPr lang="de-DE" dirty="0" smtClean="0">
                <a:latin typeface="Times" pitchFamily="18" charset="0"/>
              </a:rPr>
              <a:t>tut </a:t>
            </a:r>
            <a:r>
              <a:rPr lang="de-DE" dirty="0">
                <a:latin typeface="Times" pitchFamily="18" charset="0"/>
              </a:rPr>
              <a:t>das für jemanden, in den benötigten Menüpunkt per Knopfdruck </a:t>
            </a:r>
            <a:r>
              <a:rPr lang="de-DE" dirty="0" smtClean="0">
                <a:latin typeface="Times" pitchFamily="18" charset="0"/>
              </a:rPr>
              <a:t>wechseln</a:t>
            </a:r>
          </a:p>
          <a:p>
            <a:r>
              <a:rPr lang="de-DE" dirty="0" smtClean="0">
                <a:latin typeface="Times" pitchFamily="18" charset="0"/>
              </a:rPr>
              <a:t>und </a:t>
            </a:r>
            <a:r>
              <a:rPr lang="de-DE" dirty="0">
                <a:latin typeface="Times" pitchFamily="18" charset="0"/>
              </a:rPr>
              <a:t>den dort erscheinenden QR-Code mit der Smartphone-Kamera abfotografieren.</a:t>
            </a:r>
            <a:endParaRPr lang="de-DE" b="1" i="1" dirty="0">
              <a:latin typeface="Times" pitchFamily="18" charset="0"/>
            </a:endParaRPr>
          </a:p>
          <a:p>
            <a:endParaRPr lang="de-DE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043608" y="548680"/>
            <a:ext cx="7560840" cy="599241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0">
                <a:schemeClr val="accent1">
                  <a:lumMod val="0"/>
                  <a:lumOff val="100000"/>
                  <a:alpha val="63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Vielen Dank</a:t>
            </a:r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für eure </a:t>
            </a:r>
          </a:p>
          <a:p>
            <a:pPr algn="ctr"/>
            <a:endParaRPr lang="de-DE" sz="4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Aufmerksamkeit</a:t>
            </a:r>
            <a:endParaRPr lang="de-DE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77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Bildschirmpräsentation (4:3)</PresentationFormat>
  <Paragraphs>60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Fletcher</dc:creator>
  <cp:lastModifiedBy>Sibys</cp:lastModifiedBy>
  <cp:revision>33</cp:revision>
  <dcterms:created xsi:type="dcterms:W3CDTF">2014-02-04T20:05:56Z</dcterms:created>
  <dcterms:modified xsi:type="dcterms:W3CDTF">2014-03-23T13:35:09Z</dcterms:modified>
</cp:coreProperties>
</file>